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1" r:id="rId4"/>
  </p:sldMasterIdLst>
  <p:sldIdLst>
    <p:sldId id="256" r:id="rId5"/>
    <p:sldId id="257" r:id="rId6"/>
    <p:sldId id="258" r:id="rId7"/>
    <p:sldId id="260" r:id="rId8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3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9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ick Norman" userId="084091e9-c091-43fb-a5f8-4d486a1ebcc7" providerId="ADAL" clId="{DF30E795-38E4-4E04-95AD-19F3D258A543}"/>
    <pc:docChg chg="undo custSel modSld">
      <pc:chgData name="Nick Norman" userId="084091e9-c091-43fb-a5f8-4d486a1ebcc7" providerId="ADAL" clId="{DF30E795-38E4-4E04-95AD-19F3D258A543}" dt="2026-09-26T13:44:24.055" v="167" actId="20577"/>
      <pc:docMkLst>
        <pc:docMk/>
      </pc:docMkLst>
      <pc:sldChg chg="modSp mod">
        <pc:chgData name="Nick Norman" userId="084091e9-c091-43fb-a5f8-4d486a1ebcc7" providerId="ADAL" clId="{DF30E795-38E4-4E04-95AD-19F3D258A543}" dt="2026-09-26T13:42:59.934" v="140" actId="20577"/>
        <pc:sldMkLst>
          <pc:docMk/>
          <pc:sldMk cId="3341284718" sldId="257"/>
        </pc:sldMkLst>
        <pc:graphicFrameChg chg="mod modGraphic">
          <ac:chgData name="Nick Norman" userId="084091e9-c091-43fb-a5f8-4d486a1ebcc7" providerId="ADAL" clId="{DF30E795-38E4-4E04-95AD-19F3D258A543}" dt="2026-09-26T13:42:59.934" v="140" actId="20577"/>
          <ac:graphicFrameMkLst>
            <pc:docMk/>
            <pc:sldMk cId="3341284718" sldId="257"/>
            <ac:graphicFrameMk id="4" creationId="{00000000-0000-0000-0000-000000000000}"/>
          </ac:graphicFrameMkLst>
        </pc:graphicFrameChg>
      </pc:sldChg>
      <pc:sldChg chg="modSp mod">
        <pc:chgData name="Nick Norman" userId="084091e9-c091-43fb-a5f8-4d486a1ebcc7" providerId="ADAL" clId="{DF30E795-38E4-4E04-95AD-19F3D258A543}" dt="2026-09-26T13:43:39.660" v="146" actId="20577"/>
        <pc:sldMkLst>
          <pc:docMk/>
          <pc:sldMk cId="36326937" sldId="258"/>
        </pc:sldMkLst>
        <pc:graphicFrameChg chg="modGraphic">
          <ac:chgData name="Nick Norman" userId="084091e9-c091-43fb-a5f8-4d486a1ebcc7" providerId="ADAL" clId="{DF30E795-38E4-4E04-95AD-19F3D258A543}" dt="2026-09-26T13:43:39.660" v="146" actId="20577"/>
          <ac:graphicFrameMkLst>
            <pc:docMk/>
            <pc:sldMk cId="36326937" sldId="258"/>
            <ac:graphicFrameMk id="7" creationId="{00000000-0000-0000-0000-000000000000}"/>
          </ac:graphicFrameMkLst>
        </pc:graphicFrameChg>
      </pc:sldChg>
      <pc:sldChg chg="modSp mod">
        <pc:chgData name="Nick Norman" userId="084091e9-c091-43fb-a5f8-4d486a1ebcc7" providerId="ADAL" clId="{DF30E795-38E4-4E04-95AD-19F3D258A543}" dt="2026-09-26T13:44:24.055" v="167" actId="20577"/>
        <pc:sldMkLst>
          <pc:docMk/>
          <pc:sldMk cId="1429755849" sldId="260"/>
        </pc:sldMkLst>
        <pc:graphicFrameChg chg="modGraphic">
          <ac:chgData name="Nick Norman" userId="084091e9-c091-43fb-a5f8-4d486a1ebcc7" providerId="ADAL" clId="{DF30E795-38E4-4E04-95AD-19F3D258A543}" dt="2026-09-26T13:44:24.055" v="167" actId="20577"/>
          <ac:graphicFrameMkLst>
            <pc:docMk/>
            <pc:sldMk cId="1429755849" sldId="260"/>
            <ac:graphicFrameMk id="4" creationId="{00000000-0000-0000-0000-000000000000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9C277-3572-4A7C-9F1B-C37047AE999D}" type="datetimeFigureOut">
              <a:rPr lang="en-GB" smtClean="0"/>
              <a:t>26/09/2026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C7B02-87BA-4473-9449-EA308463D7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80681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9C277-3572-4A7C-9F1B-C37047AE999D}" type="datetimeFigureOut">
              <a:rPr lang="en-GB" smtClean="0"/>
              <a:t>26/09/2026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C7B02-87BA-4473-9449-EA308463D7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14413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9C277-3572-4A7C-9F1B-C37047AE999D}" type="datetimeFigureOut">
              <a:rPr lang="en-GB" smtClean="0"/>
              <a:t>26/09/2026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C7B02-87BA-4473-9449-EA308463D7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48999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9C277-3572-4A7C-9F1B-C37047AE999D}" type="datetimeFigureOut">
              <a:rPr lang="en-GB" smtClean="0"/>
              <a:t>26/09/2026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C7B02-87BA-4473-9449-EA308463D7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07870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9C277-3572-4A7C-9F1B-C37047AE999D}" type="datetimeFigureOut">
              <a:rPr lang="en-GB" smtClean="0"/>
              <a:t>26/09/2026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C7B02-87BA-4473-9449-EA308463D7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75103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9C277-3572-4A7C-9F1B-C37047AE999D}" type="datetimeFigureOut">
              <a:rPr lang="en-GB" smtClean="0"/>
              <a:t>26/09/2026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C7B02-87BA-4473-9449-EA308463D7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917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9C277-3572-4A7C-9F1B-C37047AE999D}" type="datetimeFigureOut">
              <a:rPr lang="en-GB" smtClean="0"/>
              <a:t>26/09/2026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C7B02-87BA-4473-9449-EA308463D7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5770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9C277-3572-4A7C-9F1B-C37047AE999D}" type="datetimeFigureOut">
              <a:rPr lang="en-GB" smtClean="0"/>
              <a:t>26/09/2026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C7B02-87BA-4473-9449-EA308463D7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74587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C7B02-87BA-4473-9449-EA308463D72C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9C277-3572-4A7C-9F1B-C37047AE999D}" type="datetimeFigureOut">
              <a:rPr lang="en-GB" smtClean="0"/>
              <a:t>26/09/2026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0289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9C277-3572-4A7C-9F1B-C37047AE999D}" type="datetimeFigureOut">
              <a:rPr lang="en-GB" smtClean="0"/>
              <a:t>26/09/2026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C7B02-87BA-4473-9449-EA308463D7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06986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9C277-3572-4A7C-9F1B-C37047AE999D}" type="datetimeFigureOut">
              <a:rPr lang="en-GB" smtClean="0"/>
              <a:t>26/09/2026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C7B02-87BA-4473-9449-EA308463D72C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9580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9C277-3572-4A7C-9F1B-C37047AE999D}" type="datetimeFigureOut">
              <a:rPr lang="en-GB" smtClean="0"/>
              <a:t>26/09/2026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C7B02-87BA-4473-9449-EA308463D7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03200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9C277-3572-4A7C-9F1B-C37047AE999D}" type="datetimeFigureOut">
              <a:rPr lang="en-GB" smtClean="0"/>
              <a:t>26/09/2026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C7B02-87BA-4473-9449-EA308463D72C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2814805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9C277-3572-4A7C-9F1B-C37047AE999D}" type="datetimeFigureOut">
              <a:rPr lang="en-GB" smtClean="0"/>
              <a:t>26/09/2026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C7B02-87BA-4473-9449-EA308463D7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757972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9C277-3572-4A7C-9F1B-C37047AE999D}" type="datetimeFigureOut">
              <a:rPr lang="en-GB" smtClean="0"/>
              <a:t>26/09/2026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C7B02-87BA-4473-9449-EA308463D7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59483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9C277-3572-4A7C-9F1B-C37047AE999D}" type="datetimeFigureOut">
              <a:rPr lang="en-GB" smtClean="0"/>
              <a:t>26/09/2026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C7B02-87BA-4473-9449-EA308463D7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58922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E9C277-3572-4A7C-9F1B-C37047AE999D}" type="datetimeFigureOut">
              <a:rPr lang="en-GB" smtClean="0"/>
              <a:t>26/09/2026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8D5C7B02-87BA-4473-9449-EA308463D7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6371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  <p:sldLayoutId id="2147483723" r:id="rId12"/>
    <p:sldLayoutId id="2147483724" r:id="rId13"/>
    <p:sldLayoutId id="2147483725" r:id="rId14"/>
    <p:sldLayoutId id="2147483726" r:id="rId15"/>
    <p:sldLayoutId id="214748372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28713" y="2085976"/>
            <a:ext cx="8145290" cy="1350498"/>
          </a:xfrm>
        </p:spPr>
        <p:txBody>
          <a:bodyPr/>
          <a:lstStyle/>
          <a:p>
            <a:r>
              <a:rPr lang="en-GB" dirty="0"/>
              <a:t>KS2 Test Results for 2026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2800" dirty="0"/>
              <a:t>Burleigh Primary School</a:t>
            </a:r>
          </a:p>
        </p:txBody>
      </p:sp>
    </p:spTree>
    <p:extLst>
      <p:ext uri="{BB962C8B-B14F-4D97-AF65-F5344CB8AC3E}">
        <p14:creationId xmlns:p14="http://schemas.microsoft.com/office/powerpoint/2010/main" val="34444413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3" y="609600"/>
            <a:ext cx="9423929" cy="1320800"/>
          </a:xfrm>
        </p:spPr>
        <p:txBody>
          <a:bodyPr>
            <a:normAutofit/>
          </a:bodyPr>
          <a:lstStyle/>
          <a:p>
            <a:r>
              <a:rPr lang="en-GB" sz="3200" dirty="0"/>
              <a:t>   KS2 Achieving the Expected Standard + (%)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13150029"/>
              </p:ext>
            </p:extLst>
          </p:nvPr>
        </p:nvGraphicFramePr>
        <p:xfrm>
          <a:off x="655608" y="1574797"/>
          <a:ext cx="8841875" cy="41935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26159">
                  <a:extLst>
                    <a:ext uri="{9D8B030D-6E8A-4147-A177-3AD203B41FA5}">
                      <a16:colId xmlns:a16="http://schemas.microsoft.com/office/drawing/2014/main" val="1406137785"/>
                    </a:ext>
                  </a:extLst>
                </a:gridCol>
                <a:gridCol w="1803929">
                  <a:extLst>
                    <a:ext uri="{9D8B030D-6E8A-4147-A177-3AD203B41FA5}">
                      <a16:colId xmlns:a16="http://schemas.microsoft.com/office/drawing/2014/main" val="208344386"/>
                    </a:ext>
                  </a:extLst>
                </a:gridCol>
                <a:gridCol w="1803929">
                  <a:extLst>
                    <a:ext uri="{9D8B030D-6E8A-4147-A177-3AD203B41FA5}">
                      <a16:colId xmlns:a16="http://schemas.microsoft.com/office/drawing/2014/main" val="3656208970"/>
                    </a:ext>
                  </a:extLst>
                </a:gridCol>
                <a:gridCol w="1803929">
                  <a:extLst>
                    <a:ext uri="{9D8B030D-6E8A-4147-A177-3AD203B41FA5}">
                      <a16:colId xmlns:a16="http://schemas.microsoft.com/office/drawing/2014/main" val="2294968528"/>
                    </a:ext>
                  </a:extLst>
                </a:gridCol>
                <a:gridCol w="1803929">
                  <a:extLst>
                    <a:ext uri="{9D8B030D-6E8A-4147-A177-3AD203B41FA5}">
                      <a16:colId xmlns:a16="http://schemas.microsoft.com/office/drawing/2014/main" val="3770096119"/>
                    </a:ext>
                  </a:extLst>
                </a:gridCol>
              </a:tblGrid>
              <a:tr h="616808">
                <a:tc>
                  <a:txBody>
                    <a:bodyPr/>
                    <a:lstStyle/>
                    <a:p>
                      <a:r>
                        <a:rPr lang="en-GB" sz="2000" dirty="0"/>
                        <a:t>Subject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/>
                        <a:t>2024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2025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2026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National for</a:t>
                      </a:r>
                    </a:p>
                    <a:p>
                      <a:pPr algn="ctr"/>
                      <a:r>
                        <a:rPr lang="en-GB" sz="1600" dirty="0"/>
                        <a:t>2025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88593060"/>
                  </a:ext>
                </a:extLst>
              </a:tr>
              <a:tr h="616808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GB" sz="20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Reading</a:t>
                      </a:r>
                      <a:endParaRPr lang="en-GB" sz="2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GB" sz="2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71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sz="2000" dirty="0"/>
                        <a:t>75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2000" dirty="0"/>
                        <a:t>78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GB" sz="2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56024983"/>
                  </a:ext>
                </a:extLst>
              </a:tr>
              <a:tr h="616808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GB" sz="20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Writing (TA)</a:t>
                      </a:r>
                      <a:endParaRPr lang="en-GB" sz="2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2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</a:t>
                      </a:r>
                      <a:r>
                        <a:rPr lang="en-GB" sz="2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sz="2000" dirty="0"/>
                        <a:t>75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2000" dirty="0"/>
                        <a:t>76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GB" sz="2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23336016"/>
                  </a:ext>
                </a:extLst>
              </a:tr>
              <a:tr h="616808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GB" sz="20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Maths</a:t>
                      </a:r>
                      <a:endParaRPr lang="en-GB" sz="20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GB" sz="2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75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sz="2000" dirty="0"/>
                        <a:t>70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2000" dirty="0"/>
                        <a:t>76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GB" sz="2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71093134"/>
                  </a:ext>
                </a:extLst>
              </a:tr>
              <a:tr h="616808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GB" sz="20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Combined </a:t>
                      </a:r>
                      <a:endParaRPr lang="en-GB" sz="2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GB" sz="2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58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sz="2000" dirty="0"/>
                        <a:t>61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2000" dirty="0"/>
                        <a:t>69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GB" sz="2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65351864"/>
                  </a:ext>
                </a:extLst>
              </a:tr>
              <a:tr h="28463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en-GB" sz="2000" b="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en-GB" sz="2000" b="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en-GB" sz="2000" b="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en-GB" sz="2000" b="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en-GB" sz="2000" b="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4127237"/>
                  </a:ext>
                </a:extLst>
              </a:tr>
              <a:tr h="616808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GB" sz="20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Grammar</a:t>
                      </a:r>
                      <a:endParaRPr lang="en-GB" sz="2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2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78</a:t>
                      </a:r>
                      <a:endParaRPr lang="en-GB" sz="20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2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70</a:t>
                      </a:r>
                      <a:endParaRPr lang="en-GB" sz="20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2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75</a:t>
                      </a:r>
                      <a:endParaRPr lang="en-GB" sz="20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GB" sz="2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5953848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412847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200" dirty="0"/>
              <a:t>KS2 Achieving at the Higher Standard (%)</a:t>
            </a: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23167457"/>
              </p:ext>
            </p:extLst>
          </p:nvPr>
        </p:nvGraphicFramePr>
        <p:xfrm>
          <a:off x="677684" y="1560512"/>
          <a:ext cx="9007890" cy="46008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1578">
                  <a:extLst>
                    <a:ext uri="{9D8B030D-6E8A-4147-A177-3AD203B41FA5}">
                      <a16:colId xmlns:a16="http://schemas.microsoft.com/office/drawing/2014/main" val="1926127231"/>
                    </a:ext>
                  </a:extLst>
                </a:gridCol>
                <a:gridCol w="1801578">
                  <a:extLst>
                    <a:ext uri="{9D8B030D-6E8A-4147-A177-3AD203B41FA5}">
                      <a16:colId xmlns:a16="http://schemas.microsoft.com/office/drawing/2014/main" val="1408608008"/>
                    </a:ext>
                  </a:extLst>
                </a:gridCol>
                <a:gridCol w="1801578">
                  <a:extLst>
                    <a:ext uri="{9D8B030D-6E8A-4147-A177-3AD203B41FA5}">
                      <a16:colId xmlns:a16="http://schemas.microsoft.com/office/drawing/2014/main" val="1388717182"/>
                    </a:ext>
                  </a:extLst>
                </a:gridCol>
                <a:gridCol w="1801578">
                  <a:extLst>
                    <a:ext uri="{9D8B030D-6E8A-4147-A177-3AD203B41FA5}">
                      <a16:colId xmlns:a16="http://schemas.microsoft.com/office/drawing/2014/main" val="2459554232"/>
                    </a:ext>
                  </a:extLst>
                </a:gridCol>
                <a:gridCol w="1801578">
                  <a:extLst>
                    <a:ext uri="{9D8B030D-6E8A-4147-A177-3AD203B41FA5}">
                      <a16:colId xmlns:a16="http://schemas.microsoft.com/office/drawing/2014/main" val="3644825830"/>
                    </a:ext>
                  </a:extLst>
                </a:gridCol>
              </a:tblGrid>
              <a:tr h="684693">
                <a:tc>
                  <a:txBody>
                    <a:bodyPr/>
                    <a:lstStyle/>
                    <a:p>
                      <a:r>
                        <a:rPr lang="en-GB" sz="2000" dirty="0"/>
                        <a:t>Subject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2024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2025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2026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National for 2025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4414175"/>
                  </a:ext>
                </a:extLst>
              </a:tr>
              <a:tr h="684693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GB" sz="20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Reading</a:t>
                      </a:r>
                      <a:endParaRPr lang="en-GB" sz="2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GB" sz="2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GB" sz="2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2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37</a:t>
                      </a:r>
                      <a:endParaRPr lang="en-GB" sz="20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GB" sz="2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66622927"/>
                  </a:ext>
                </a:extLst>
              </a:tr>
              <a:tr h="684693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GB" sz="20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Writing (TA)</a:t>
                      </a:r>
                      <a:endParaRPr lang="en-GB" sz="20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GB" sz="2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GB" sz="2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2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</a:t>
                      </a:r>
                      <a:endParaRPr lang="en-GB" sz="20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GB" sz="2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322823"/>
                  </a:ext>
                </a:extLst>
              </a:tr>
              <a:tr h="684693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GB" sz="20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Maths</a:t>
                      </a:r>
                      <a:endParaRPr lang="en-GB" sz="20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GB" sz="2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GB" sz="2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2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24</a:t>
                      </a:r>
                      <a:endParaRPr lang="en-GB" sz="20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GB" sz="2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35615270"/>
                  </a:ext>
                </a:extLst>
              </a:tr>
              <a:tr h="684693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GB" sz="20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Combined </a:t>
                      </a:r>
                      <a:endParaRPr lang="en-GB" sz="20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GB" sz="2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GB" sz="2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2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</a:t>
                      </a:r>
                      <a:endParaRPr lang="en-GB" sz="20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2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</a:t>
                      </a:r>
                      <a:endParaRPr lang="en-GB" sz="20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26441486"/>
                  </a:ext>
                </a:extLst>
              </a:tr>
              <a:tr h="446379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en-GB" sz="2000" b="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en-GB" sz="2000" b="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en-GB" sz="2000" b="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en-GB" sz="2000" b="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en-GB" sz="2000" b="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6697126"/>
                  </a:ext>
                </a:extLst>
              </a:tr>
              <a:tr h="684693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GB" sz="20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GPS</a:t>
                      </a:r>
                      <a:endParaRPr lang="en-GB" sz="2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2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42</a:t>
                      </a:r>
                      <a:endParaRPr lang="en-GB" sz="20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2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26</a:t>
                      </a:r>
                      <a:endParaRPr lang="en-GB" sz="20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2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32</a:t>
                      </a:r>
                      <a:endParaRPr lang="en-GB" sz="20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GB" sz="2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204675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3269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KS2 Average Point Scores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90820257"/>
              </p:ext>
            </p:extLst>
          </p:nvPr>
        </p:nvGraphicFramePr>
        <p:xfrm>
          <a:off x="677334" y="1817688"/>
          <a:ext cx="10609260" cy="32686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21852">
                  <a:extLst>
                    <a:ext uri="{9D8B030D-6E8A-4147-A177-3AD203B41FA5}">
                      <a16:colId xmlns:a16="http://schemas.microsoft.com/office/drawing/2014/main" val="2422405607"/>
                    </a:ext>
                  </a:extLst>
                </a:gridCol>
                <a:gridCol w="2121852">
                  <a:extLst>
                    <a:ext uri="{9D8B030D-6E8A-4147-A177-3AD203B41FA5}">
                      <a16:colId xmlns:a16="http://schemas.microsoft.com/office/drawing/2014/main" val="1022565867"/>
                    </a:ext>
                  </a:extLst>
                </a:gridCol>
                <a:gridCol w="2121852">
                  <a:extLst>
                    <a:ext uri="{9D8B030D-6E8A-4147-A177-3AD203B41FA5}">
                      <a16:colId xmlns:a16="http://schemas.microsoft.com/office/drawing/2014/main" val="2620840563"/>
                    </a:ext>
                  </a:extLst>
                </a:gridCol>
                <a:gridCol w="2121852">
                  <a:extLst>
                    <a:ext uri="{9D8B030D-6E8A-4147-A177-3AD203B41FA5}">
                      <a16:colId xmlns:a16="http://schemas.microsoft.com/office/drawing/2014/main" val="1013248542"/>
                    </a:ext>
                  </a:extLst>
                </a:gridCol>
                <a:gridCol w="2121852">
                  <a:extLst>
                    <a:ext uri="{9D8B030D-6E8A-4147-A177-3AD203B41FA5}">
                      <a16:colId xmlns:a16="http://schemas.microsoft.com/office/drawing/2014/main" val="1206015427"/>
                    </a:ext>
                  </a:extLst>
                </a:gridCol>
              </a:tblGrid>
              <a:tr h="858436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j-lt"/>
                        </a:rPr>
                        <a:t>Subject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j-lt"/>
                        </a:rPr>
                        <a:t>2024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j-lt"/>
                        </a:rPr>
                        <a:t>2025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latin typeface="+mj-lt"/>
                        </a:rPr>
                        <a:t>2026</a:t>
                      </a:r>
                      <a:endParaRPr lang="en-GB" sz="20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j-lt"/>
                        </a:rPr>
                        <a:t>National for </a:t>
                      </a:r>
                    </a:p>
                    <a:p>
                      <a:pPr algn="ctr"/>
                      <a:r>
                        <a:rPr lang="en-GB" sz="2000" dirty="0">
                          <a:latin typeface="+mj-lt"/>
                        </a:rPr>
                        <a:t>2025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91321228"/>
                  </a:ext>
                </a:extLst>
              </a:tr>
              <a:tr h="803409">
                <a:tc>
                  <a:txBody>
                    <a:bodyPr/>
                    <a:lstStyle/>
                    <a:p>
                      <a:pPr marR="88265"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GB" sz="20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Reading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88265"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GB" sz="2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105.5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88265"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GB" sz="2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105.8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88265"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2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105.9</a:t>
                      </a:r>
                      <a:endParaRPr lang="en-GB" sz="20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88265"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GB" sz="2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105.7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8629742"/>
                  </a:ext>
                </a:extLst>
              </a:tr>
              <a:tr h="803409">
                <a:tc>
                  <a:txBody>
                    <a:bodyPr/>
                    <a:lstStyle/>
                    <a:p>
                      <a:pPr marR="88265"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GB" sz="20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Maths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88265"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GB" sz="2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104.3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88265"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GB" sz="2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103.8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88265"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2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104.0</a:t>
                      </a:r>
                      <a:endParaRPr lang="en-GB" sz="20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88265"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GB" sz="2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105.0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62262964"/>
                  </a:ext>
                </a:extLst>
              </a:tr>
              <a:tr h="803409">
                <a:tc>
                  <a:txBody>
                    <a:bodyPr/>
                    <a:lstStyle/>
                    <a:p>
                      <a:pPr marR="88265"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GB" sz="20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Grammar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88265"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GB" sz="2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107.1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88265"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GB" sz="2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105.0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88265"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2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105.5</a:t>
                      </a:r>
                      <a:endParaRPr lang="en-GB" sz="20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88265"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GB" sz="2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105.4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748886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29755849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14E29B4D5B49949AA2F1D4C289538DA" ma:contentTypeVersion="11" ma:contentTypeDescription="Create a new document." ma:contentTypeScope="" ma:versionID="cd8c3390006e5bc5ed9b847eaf754878">
  <xsd:schema xmlns:xsd="http://www.w3.org/2001/XMLSchema" xmlns:xs="http://www.w3.org/2001/XMLSchema" xmlns:p="http://schemas.microsoft.com/office/2006/metadata/properties" xmlns:ns2="82cd146e-7008-4e40-a41d-c735f6dd01c8" xmlns:ns3="b43e6fd3-b954-49f5-a2b7-e3d1302f600b" targetNamespace="http://schemas.microsoft.com/office/2006/metadata/properties" ma:root="true" ma:fieldsID="d240767bd5e8222ad49705122e298409" ns2:_="" ns3:_="">
    <xsd:import namespace="82cd146e-7008-4e40-a41d-c735f6dd01c8"/>
    <xsd:import namespace="b43e6fd3-b954-49f5-a2b7-e3d1302f600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2cd146e-7008-4e40-a41d-c735f6dd01c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9db9e5d4-1776-42e3-9d02-d2900252c98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43e6fd3-b954-49f5-a2b7-e3d1302f600b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d06c1a3e-e327-429c-89f4-fd9880814430}" ma:internalName="TaxCatchAll" ma:showField="CatchAllData" ma:web="b43e6fd3-b954-49f5-a2b7-e3d1302f600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b43e6fd3-b954-49f5-a2b7-e3d1302f600b" xsi:nil="true"/>
    <lcf76f155ced4ddcb4097134ff3c332f xmlns="82cd146e-7008-4e40-a41d-c735f6dd01c8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41B64F6-3A12-4C71-B717-4A5224829BC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2cd146e-7008-4e40-a41d-c735f6dd01c8"/>
    <ds:schemaRef ds:uri="b43e6fd3-b954-49f5-a2b7-e3d1302f600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B380D94-A55F-484C-9031-9B536CA9E959}">
  <ds:schemaRefs>
    <ds:schemaRef ds:uri="http://purl.org/dc/elements/1.1/"/>
    <ds:schemaRef ds:uri="http://www.w3.org/XML/1998/namespace"/>
    <ds:schemaRef ds:uri="b43e6fd3-b954-49f5-a2b7-e3d1302f600b"/>
    <ds:schemaRef ds:uri="http://schemas.microsoft.com/office/infopath/2007/PartnerControls"/>
    <ds:schemaRef ds:uri="http://schemas.microsoft.com/office/2006/documentManagement/types"/>
    <ds:schemaRef ds:uri="http://schemas.openxmlformats.org/package/2006/metadata/core-properties"/>
    <ds:schemaRef ds:uri="82cd146e-7008-4e40-a41d-c735f6dd01c8"/>
    <ds:schemaRef ds:uri="http://schemas.microsoft.com/office/2006/metadata/properties"/>
    <ds:schemaRef ds:uri="http://purl.org/dc/dcmitype/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0BB681AC-B9AC-487B-86E8-5A08FF6833C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0</TotalTime>
  <Words>120</Words>
  <Application>Microsoft Office PowerPoint</Application>
  <PresentationFormat>Widescreen</PresentationFormat>
  <Paragraphs>87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Trebuchet MS</vt:lpstr>
      <vt:lpstr>Wingdings 3</vt:lpstr>
      <vt:lpstr>Facet</vt:lpstr>
      <vt:lpstr>KS2 Test Results for 2026</vt:lpstr>
      <vt:lpstr>   KS2 Achieving the Expected Standard + (%)</vt:lpstr>
      <vt:lpstr>KS2 Achieving at the Higher Standard (%)</vt:lpstr>
      <vt:lpstr>KS2 Average Point Scores</vt:lpstr>
    </vt:vector>
  </TitlesOfParts>
  <Company>HfL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Nnorman</dc:creator>
  <cp:lastModifiedBy>Nick Norman</cp:lastModifiedBy>
  <cp:revision>20</cp:revision>
  <cp:lastPrinted>2026-09-26T13:16:35Z</cp:lastPrinted>
  <dcterms:created xsi:type="dcterms:W3CDTF">2023-03-07T10:44:50Z</dcterms:created>
  <dcterms:modified xsi:type="dcterms:W3CDTF">2026-09-26T13:44:31Z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0x010100914E29B4D5B49949AA2F1D4C289538DA</vt:lpwstr>
  </property>
  <property fmtid="{D5CDD505-2E9C-101B-9397-08002B2CF9AE}" pid="3" name="MediaServiceImageTags">
    <vt:lpwstr/>
  </property>
</Properties>
</file>