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3" r:id="rId4"/>
  </p:sldMasterIdLst>
  <p:notesMasterIdLst>
    <p:notesMasterId r:id="rId38"/>
  </p:notesMasterIdLst>
  <p:handoutMasterIdLst>
    <p:handoutMasterId r:id="rId39"/>
  </p:handoutMasterIdLst>
  <p:sldIdLst>
    <p:sldId id="256" r:id="rId5"/>
    <p:sldId id="288" r:id="rId6"/>
    <p:sldId id="301" r:id="rId7"/>
    <p:sldId id="303" r:id="rId8"/>
    <p:sldId id="292" r:id="rId9"/>
    <p:sldId id="314" r:id="rId10"/>
    <p:sldId id="297" r:id="rId11"/>
    <p:sldId id="273" r:id="rId12"/>
    <p:sldId id="260" r:id="rId13"/>
    <p:sldId id="275" r:id="rId14"/>
    <p:sldId id="263" r:id="rId15"/>
    <p:sldId id="278" r:id="rId16"/>
    <p:sldId id="261" r:id="rId17"/>
    <p:sldId id="276" r:id="rId18"/>
    <p:sldId id="281" r:id="rId19"/>
    <p:sldId id="310" r:id="rId20"/>
    <p:sldId id="282" r:id="rId21"/>
    <p:sldId id="262" r:id="rId22"/>
    <p:sldId id="277" r:id="rId23"/>
    <p:sldId id="311" r:id="rId24"/>
    <p:sldId id="265" r:id="rId25"/>
    <p:sldId id="280" r:id="rId26"/>
    <p:sldId id="264" r:id="rId27"/>
    <p:sldId id="279" r:id="rId28"/>
    <p:sldId id="302" r:id="rId29"/>
    <p:sldId id="305" r:id="rId30"/>
    <p:sldId id="304" r:id="rId31"/>
    <p:sldId id="313" r:id="rId32"/>
    <p:sldId id="300" r:id="rId33"/>
    <p:sldId id="307" r:id="rId34"/>
    <p:sldId id="312" r:id="rId35"/>
    <p:sldId id="306" r:id="rId36"/>
    <p:sldId id="299" r:id="rId37"/>
  </p:sldIdLst>
  <p:sldSz cx="9144000" cy="6858000" type="screen4x3"/>
  <p:notesSz cx="6797675" cy="9982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00CC"/>
    <a:srgbClr val="FF0066"/>
    <a:srgbClr val="990099"/>
    <a:srgbClr val="FF0000"/>
    <a:srgbClr val="FF9900"/>
    <a:srgbClr val="FFFF00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180" y="52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bel Osejindu" userId="38918195-7c29-492a-9ab0-f0e5e8204f34" providerId="ADAL" clId="{B00D93E8-B6B3-41C2-B764-F0C3FF988BFB}"/>
    <pc:docChg chg="addSld modSld">
      <pc:chgData name="Mabel Osejindu" userId="38918195-7c29-492a-9ab0-f0e5e8204f34" providerId="ADAL" clId="{B00D93E8-B6B3-41C2-B764-F0C3FF988BFB}" dt="2026-09-23T13:34:35.682" v="25" actId="6549"/>
      <pc:docMkLst>
        <pc:docMk/>
      </pc:docMkLst>
      <pc:sldChg chg="modSp mod">
        <pc:chgData name="Mabel Osejindu" userId="38918195-7c29-492a-9ab0-f0e5e8204f34" providerId="ADAL" clId="{B00D93E8-B6B3-41C2-B764-F0C3FF988BFB}" dt="2026-09-23T13:34:35.682" v="25" actId="6549"/>
        <pc:sldMkLst>
          <pc:docMk/>
          <pc:sldMk cId="147094068" sldId="301"/>
        </pc:sldMkLst>
        <pc:spChg chg="mod">
          <ac:chgData name="Mabel Osejindu" userId="38918195-7c29-492a-9ab0-f0e5e8204f34" providerId="ADAL" clId="{B00D93E8-B6B3-41C2-B764-F0C3FF988BFB}" dt="2026-09-23T13:34:35.682" v="25" actId="6549"/>
          <ac:spMkLst>
            <pc:docMk/>
            <pc:sldMk cId="147094068" sldId="301"/>
            <ac:spMk id="2" creationId="{7D95131E-409A-455C-A878-84785E904C3C}"/>
          </ac:spMkLst>
        </pc:spChg>
      </pc:sldChg>
      <pc:sldChg chg="addSp modSp new mod">
        <pc:chgData name="Mabel Osejindu" userId="38918195-7c29-492a-9ab0-f0e5e8204f34" providerId="ADAL" clId="{B00D93E8-B6B3-41C2-B764-F0C3FF988BFB}" dt="2026-09-23T11:43:30.288" v="24" actId="1076"/>
        <pc:sldMkLst>
          <pc:docMk/>
          <pc:sldMk cId="2657196701" sldId="314"/>
        </pc:sldMkLst>
        <pc:spChg chg="add mod">
          <ac:chgData name="Mabel Osejindu" userId="38918195-7c29-492a-9ab0-f0e5e8204f34" providerId="ADAL" clId="{B00D93E8-B6B3-41C2-B764-F0C3FF988BFB}" dt="2026-09-23T11:43:26.527" v="22" actId="1076"/>
          <ac:spMkLst>
            <pc:docMk/>
            <pc:sldMk cId="2657196701" sldId="314"/>
            <ac:spMk id="5" creationId="{076DFAA0-093F-B695-2711-E14D8E71C9A4}"/>
          </ac:spMkLst>
        </pc:spChg>
        <pc:picChg chg="add mod">
          <ac:chgData name="Mabel Osejindu" userId="38918195-7c29-492a-9ab0-f0e5e8204f34" providerId="ADAL" clId="{B00D93E8-B6B3-41C2-B764-F0C3FF988BFB}" dt="2026-09-23T11:43:30.288" v="24" actId="1076"/>
          <ac:picMkLst>
            <pc:docMk/>
            <pc:sldMk cId="2657196701" sldId="314"/>
            <ac:picMk id="3" creationId="{38661284-464D-2E33-4E7F-BDFA2EFB65BC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91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82138"/>
            <a:ext cx="2946400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91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82138"/>
            <a:ext cx="2946400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fld id="{890AD134-2F82-40B1-83DB-003774747F6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55328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3288" y="749300"/>
            <a:ext cx="4991100" cy="37433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41863"/>
            <a:ext cx="5438775" cy="449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82138"/>
            <a:ext cx="2946400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82138"/>
            <a:ext cx="2946400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fld id="{2C824E91-1D1D-4EDA-9FE1-403C0DEC736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96427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35EE6DF-A4E8-43FC-B37B-78D8F3F53E8D}" type="slidenum">
              <a:rPr lang="en-US" altLang="en-US"/>
              <a:pPr/>
              <a:t>8</a:t>
            </a:fld>
            <a:endParaRPr lang="en-US" altLang="en-US"/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824E91-1D1D-4EDA-9FE1-403C0DEC736D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83318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5421F0-3FE0-48E9-B85E-C34679BB13C5}" type="slidenum">
              <a:rPr lang="en-US" altLang="en-US"/>
              <a:pPr/>
              <a:t>13</a:t>
            </a:fld>
            <a:endParaRPr lang="en-US" altLang="en-US"/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FAF9A38-6F9C-41C5-A5B4-8B3190A3A470}" type="slidenum">
              <a:rPr lang="en-US" altLang="en-US"/>
              <a:pPr/>
              <a:t>14</a:t>
            </a:fld>
            <a:endParaRPr lang="en-US" altLang="en-US"/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98F9C59-220B-4644-95B5-A0FEDBD70AC5}" type="slidenum">
              <a:rPr lang="en-US" altLang="en-US"/>
              <a:pPr/>
              <a:t>21</a:t>
            </a:fld>
            <a:endParaRPr lang="en-US" altLang="en-US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CFCC2D5-207D-4995-A99C-CF3EF2943651}" type="slidenum">
              <a:rPr lang="en-US" altLang="en-US"/>
              <a:pPr/>
              <a:t>22</a:t>
            </a:fld>
            <a:endParaRPr lang="en-US" altLang="en-US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824E91-1D1D-4EDA-9FE1-403C0DEC736D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737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>
              <a:gd name="T0" fmla="*/ 2147483646 w 3985"/>
              <a:gd name="T1" fmla="*/ 0 h 3619"/>
              <a:gd name="T2" fmla="*/ 0 w 3985"/>
              <a:gd name="T3" fmla="*/ 2147483646 h 3619"/>
              <a:gd name="T4" fmla="*/ 2147483646 w 3985"/>
              <a:gd name="T5" fmla="*/ 2147483646 h 3619"/>
              <a:gd name="T6" fmla="*/ 2147483646 w 3985"/>
              <a:gd name="T7" fmla="*/ 2147483646 h 3619"/>
              <a:gd name="T8" fmla="*/ 2147483646 w 3985"/>
              <a:gd name="T9" fmla="*/ 0 h 3619"/>
              <a:gd name="T10" fmla="*/ 2147483646 w 3985"/>
              <a:gd name="T11" fmla="*/ 0 h 36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6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>
                <a:gd name="T0" fmla="*/ 9355783 w 794"/>
                <a:gd name="T1" fmla="*/ 1286375 h 414"/>
                <a:gd name="T2" fmla="*/ 8366855 w 794"/>
                <a:gd name="T3" fmla="*/ 1035905 h 414"/>
                <a:gd name="T4" fmla="*/ 6553442 w 794"/>
                <a:gd name="T5" fmla="*/ 684493 h 414"/>
                <a:gd name="T6" fmla="*/ 836357 w 794"/>
                <a:gd name="T7" fmla="*/ 0 h 414"/>
                <a:gd name="T8" fmla="*/ 269742 w 794"/>
                <a:gd name="T9" fmla="*/ 64852 h 414"/>
                <a:gd name="T10" fmla="*/ 0 w 794"/>
                <a:gd name="T11" fmla="*/ 270539 h 414"/>
                <a:gd name="T12" fmla="*/ 328724 w 794"/>
                <a:gd name="T13" fmla="*/ 505225 h 414"/>
                <a:gd name="T14" fmla="*/ 6716077 w 794"/>
                <a:gd name="T15" fmla="*/ 1332798 h 414"/>
                <a:gd name="T16" fmla="*/ 8115557 w 794"/>
                <a:gd name="T17" fmla="*/ 1279804 h 414"/>
                <a:gd name="T18" fmla="*/ 9247055 w 794"/>
                <a:gd name="T19" fmla="*/ 1348348 h 414"/>
                <a:gd name="T20" fmla="*/ 9355783 w 794"/>
                <a:gd name="T21" fmla="*/ 1286375 h 414"/>
                <a:gd name="T22" fmla="*/ 9355783 w 794"/>
                <a:gd name="T23" fmla="*/ 1286375 h 4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>
                <a:gd name="T0" fmla="*/ 3113 w 1586"/>
                <a:gd name="T1" fmla="*/ 0 h 821"/>
                <a:gd name="T2" fmla="*/ 30243 w 1586"/>
                <a:gd name="T3" fmla="*/ 3260 h 821"/>
                <a:gd name="T4" fmla="*/ 32445 w 1586"/>
                <a:gd name="T5" fmla="*/ 4008 h 821"/>
                <a:gd name="T6" fmla="*/ 36040 w 1586"/>
                <a:gd name="T7" fmla="*/ 4975 h 821"/>
                <a:gd name="T8" fmla="*/ 35563 w 1586"/>
                <a:gd name="T9" fmla="*/ 5158 h 821"/>
                <a:gd name="T10" fmla="*/ 30669 w 1586"/>
                <a:gd name="T11" fmla="*/ 4943 h 821"/>
                <a:gd name="T12" fmla="*/ 26013 w 1586"/>
                <a:gd name="T13" fmla="*/ 5095 h 821"/>
                <a:gd name="T14" fmla="*/ 941 w 1586"/>
                <a:gd name="T15" fmla="*/ 1877 h 821"/>
                <a:gd name="T16" fmla="*/ 0 w 1586"/>
                <a:gd name="T17" fmla="*/ 943 h 821"/>
                <a:gd name="T18" fmla="*/ 1043 w 1586"/>
                <a:gd name="T19" fmla="*/ 199 h 821"/>
                <a:gd name="T20" fmla="*/ 3113 w 1586"/>
                <a:gd name="T21" fmla="*/ 0 h 821"/>
                <a:gd name="T22" fmla="*/ 3113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>
                <a:gd name="T0" fmla="*/ 0 w 1049"/>
                <a:gd name="T1" fmla="*/ 2096 h 747"/>
                <a:gd name="T2" fmla="*/ 21435 w 1049"/>
                <a:gd name="T3" fmla="*/ 4823 h 747"/>
                <a:gd name="T4" fmla="*/ 21833 w 1049"/>
                <a:gd name="T5" fmla="*/ 3448 h 747"/>
                <a:gd name="T6" fmla="*/ 24390 w 1049"/>
                <a:gd name="T7" fmla="*/ 2726 h 747"/>
                <a:gd name="T8" fmla="*/ 1813 w 1049"/>
                <a:gd name="T9" fmla="*/ 0 h 747"/>
                <a:gd name="T10" fmla="*/ 0 w 1049"/>
                <a:gd name="T11" fmla="*/ 817 h 747"/>
                <a:gd name="T12" fmla="*/ 0 w 1049"/>
                <a:gd name="T13" fmla="*/ 2096 h 747"/>
                <a:gd name="T14" fmla="*/ 0 w 1049"/>
                <a:gd name="T15" fmla="*/ 2096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9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0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>
                  <a:gd name="T0" fmla="*/ 2471 w 150"/>
                  <a:gd name="T1" fmla="*/ 0 h 173"/>
                  <a:gd name="T2" fmla="*/ 909 w 150"/>
                  <a:gd name="T3" fmla="*/ 450 h 173"/>
                  <a:gd name="T4" fmla="*/ 0 w 150"/>
                  <a:gd name="T5" fmla="*/ 1175 h 173"/>
                  <a:gd name="T6" fmla="*/ 1798 w 150"/>
                  <a:gd name="T7" fmla="*/ 1086 h 173"/>
                  <a:gd name="T8" fmla="*/ 2316 w 150"/>
                  <a:gd name="T9" fmla="*/ 574 h 173"/>
                  <a:gd name="T10" fmla="*/ 3379 w 150"/>
                  <a:gd name="T11" fmla="*/ 182 h 173"/>
                  <a:gd name="T12" fmla="*/ 2471 w 150"/>
                  <a:gd name="T13" fmla="*/ 0 h 173"/>
                  <a:gd name="T14" fmla="*/ 2471 w 150"/>
                  <a:gd name="T15" fmla="*/ 0 h 17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1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>
                  <a:gd name="T0" fmla="*/ 3588 w 1684"/>
                  <a:gd name="T1" fmla="*/ 0 h 880"/>
                  <a:gd name="T2" fmla="*/ 1451 w 1684"/>
                  <a:gd name="T3" fmla="*/ 332 h 880"/>
                  <a:gd name="T4" fmla="*/ 0 w 1684"/>
                  <a:gd name="T5" fmla="*/ 1325 h 880"/>
                  <a:gd name="T6" fmla="*/ 1547 w 1684"/>
                  <a:gd name="T7" fmla="*/ 2286 h 880"/>
                  <a:gd name="T8" fmla="*/ 27198 w 1684"/>
                  <a:gd name="T9" fmla="*/ 5522 h 880"/>
                  <a:gd name="T10" fmla="*/ 32724 w 1684"/>
                  <a:gd name="T11" fmla="*/ 5320 h 880"/>
                  <a:gd name="T12" fmla="*/ 37201 w 1684"/>
                  <a:gd name="T13" fmla="*/ 5606 h 880"/>
                  <a:gd name="T14" fmla="*/ 38755 w 1684"/>
                  <a:gd name="T15" fmla="*/ 5152 h 880"/>
                  <a:gd name="T16" fmla="*/ 34562 w 1684"/>
                  <a:gd name="T17" fmla="*/ 4228 h 880"/>
                  <a:gd name="T18" fmla="*/ 32859 w 1684"/>
                  <a:gd name="T19" fmla="*/ 3265 h 880"/>
                  <a:gd name="T20" fmla="*/ 31515 w 1684"/>
                  <a:gd name="T21" fmla="*/ 3357 h 880"/>
                  <a:gd name="T22" fmla="*/ 33112 w 1684"/>
                  <a:gd name="T23" fmla="*/ 4228 h 880"/>
                  <a:gd name="T24" fmla="*/ 36314 w 1684"/>
                  <a:gd name="T25" fmla="*/ 5156 h 880"/>
                  <a:gd name="T26" fmla="*/ 32521 w 1684"/>
                  <a:gd name="T27" fmla="*/ 5013 h 880"/>
                  <a:gd name="T28" fmla="*/ 28048 w 1684"/>
                  <a:gd name="T29" fmla="*/ 5180 h 880"/>
                  <a:gd name="T30" fmla="*/ 28876 w 1684"/>
                  <a:gd name="T31" fmla="*/ 4137 h 880"/>
                  <a:gd name="T32" fmla="*/ 30793 w 1684"/>
                  <a:gd name="T33" fmla="*/ 3427 h 880"/>
                  <a:gd name="T34" fmla="*/ 28548 w 1684"/>
                  <a:gd name="T35" fmla="*/ 3516 h 880"/>
                  <a:gd name="T36" fmla="*/ 26808 w 1684"/>
                  <a:gd name="T37" fmla="*/ 4194 h 880"/>
                  <a:gd name="T38" fmla="*/ 26216 w 1684"/>
                  <a:gd name="T39" fmla="*/ 5041 h 880"/>
                  <a:gd name="T40" fmla="*/ 2465 w 1684"/>
                  <a:gd name="T41" fmla="*/ 1974 h 880"/>
                  <a:gd name="T42" fmla="*/ 1836 w 1684"/>
                  <a:gd name="T43" fmla="*/ 1368 h 880"/>
                  <a:gd name="T44" fmla="*/ 2369 w 1684"/>
                  <a:gd name="T45" fmla="*/ 608 h 880"/>
                  <a:gd name="T46" fmla="*/ 4986 w 1684"/>
                  <a:gd name="T47" fmla="*/ 0 h 880"/>
                  <a:gd name="T48" fmla="*/ 3588 w 1684"/>
                  <a:gd name="T49" fmla="*/ 0 h 880"/>
                  <a:gd name="T50" fmla="*/ 3588 w 1684"/>
                  <a:gd name="T51" fmla="*/ 0 h 88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2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>
                  <a:gd name="T0" fmla="*/ 2304 w 1190"/>
                  <a:gd name="T1" fmla="*/ 0 h 500"/>
                  <a:gd name="T2" fmla="*/ 27380 w 1190"/>
                  <a:gd name="T3" fmla="*/ 3111 h 500"/>
                  <a:gd name="T4" fmla="*/ 24740 w 1190"/>
                  <a:gd name="T5" fmla="*/ 3174 h 500"/>
                  <a:gd name="T6" fmla="*/ 0 w 1190"/>
                  <a:gd name="T7" fmla="*/ 171 h 500"/>
                  <a:gd name="T8" fmla="*/ 2304 w 1190"/>
                  <a:gd name="T9" fmla="*/ 0 h 500"/>
                  <a:gd name="T10" fmla="*/ 2304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>
                  <a:gd name="T0" fmla="*/ 2707 w 160"/>
                  <a:gd name="T1" fmla="*/ 0 h 335"/>
                  <a:gd name="T2" fmla="*/ 443 w 160"/>
                  <a:gd name="T3" fmla="*/ 657 h 335"/>
                  <a:gd name="T4" fmla="*/ 0 w 160"/>
                  <a:gd name="T5" fmla="*/ 1414 h 335"/>
                  <a:gd name="T6" fmla="*/ 777 w 160"/>
                  <a:gd name="T7" fmla="*/ 1934 h 335"/>
                  <a:gd name="T8" fmla="*/ 2183 w 160"/>
                  <a:gd name="T9" fmla="*/ 2062 h 335"/>
                  <a:gd name="T10" fmla="*/ 1772 w 160"/>
                  <a:gd name="T11" fmla="*/ 944 h 335"/>
                  <a:gd name="T12" fmla="*/ 3724 w 160"/>
                  <a:gd name="T13" fmla="*/ 108 h 335"/>
                  <a:gd name="T14" fmla="*/ 2707 w 160"/>
                  <a:gd name="T15" fmla="*/ 0 h 335"/>
                  <a:gd name="T16" fmla="*/ 2707 w 160"/>
                  <a:gd name="T17" fmla="*/ 0 h 3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4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>
                  <a:gd name="T0" fmla="*/ 322 w 489"/>
                  <a:gd name="T1" fmla="*/ 221 h 296"/>
                  <a:gd name="T2" fmla="*/ 3588 w 489"/>
                  <a:gd name="T3" fmla="*/ 427 h 296"/>
                  <a:gd name="T4" fmla="*/ 7280 w 489"/>
                  <a:gd name="T5" fmla="*/ 883 h 296"/>
                  <a:gd name="T6" fmla="*/ 9886 w 489"/>
                  <a:gd name="T7" fmla="*/ 1565 h 296"/>
                  <a:gd name="T8" fmla="*/ 7324 w 489"/>
                  <a:gd name="T9" fmla="*/ 1481 h 296"/>
                  <a:gd name="T10" fmla="*/ 3114 w 489"/>
                  <a:gd name="T11" fmla="*/ 940 h 296"/>
                  <a:gd name="T12" fmla="*/ 1121 w 489"/>
                  <a:gd name="T13" fmla="*/ 515 h 296"/>
                  <a:gd name="T14" fmla="*/ 2397 w 489"/>
                  <a:gd name="T15" fmla="*/ 1049 h 296"/>
                  <a:gd name="T16" fmla="*/ 6109 w 489"/>
                  <a:gd name="T17" fmla="*/ 1735 h 296"/>
                  <a:gd name="T18" fmla="*/ 10464 w 489"/>
                  <a:gd name="T19" fmla="*/ 1909 h 296"/>
                  <a:gd name="T20" fmla="*/ 10983 w 489"/>
                  <a:gd name="T21" fmla="*/ 1441 h 296"/>
                  <a:gd name="T22" fmla="*/ 8852 w 489"/>
                  <a:gd name="T23" fmla="*/ 775 h 296"/>
                  <a:gd name="T24" fmla="*/ 3814 w 489"/>
                  <a:gd name="T25" fmla="*/ 111 h 296"/>
                  <a:gd name="T26" fmla="*/ 0 w 489"/>
                  <a:gd name="T27" fmla="*/ 0 h 296"/>
                  <a:gd name="T28" fmla="*/ 322 w 489"/>
                  <a:gd name="T29" fmla="*/ 221 h 296"/>
                  <a:gd name="T30" fmla="*/ 322 w 489"/>
                  <a:gd name="T31" fmla="*/ 221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</p:grpSp>
      <p:grpSp>
        <p:nvGrpSpPr>
          <p:cNvPr id="15" name="Group 18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16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>
                <a:gd name="T0" fmla="*/ 97 w 794"/>
                <a:gd name="T1" fmla="*/ 18 h 414"/>
                <a:gd name="T2" fmla="*/ 87 w 794"/>
                <a:gd name="T3" fmla="*/ 14 h 414"/>
                <a:gd name="T4" fmla="*/ 68 w 794"/>
                <a:gd name="T5" fmla="*/ 9 h 414"/>
                <a:gd name="T6" fmla="*/ 8 w 794"/>
                <a:gd name="T7" fmla="*/ 0 h 414"/>
                <a:gd name="T8" fmla="*/ 3 w 794"/>
                <a:gd name="T9" fmla="*/ 1 h 414"/>
                <a:gd name="T10" fmla="*/ 0 w 794"/>
                <a:gd name="T11" fmla="*/ 4 h 414"/>
                <a:gd name="T12" fmla="*/ 3 w 794"/>
                <a:gd name="T13" fmla="*/ 7 h 414"/>
                <a:gd name="T14" fmla="*/ 71 w 794"/>
                <a:gd name="T15" fmla="*/ 18 h 414"/>
                <a:gd name="T16" fmla="*/ 85 w 794"/>
                <a:gd name="T17" fmla="*/ 18 h 414"/>
                <a:gd name="T18" fmla="*/ 97 w 794"/>
                <a:gd name="T19" fmla="*/ 18 h 414"/>
                <a:gd name="T20" fmla="*/ 97 w 794"/>
                <a:gd name="T21" fmla="*/ 18 h 414"/>
                <a:gd name="T22" fmla="*/ 97 w 794"/>
                <a:gd name="T23" fmla="*/ 18 h 4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>
                <a:gd name="T0" fmla="*/ 0 w 1586"/>
                <a:gd name="T1" fmla="*/ 0 h 821"/>
                <a:gd name="T2" fmla="*/ 0 w 1586"/>
                <a:gd name="T3" fmla="*/ 0 h 821"/>
                <a:gd name="T4" fmla="*/ 0 w 1586"/>
                <a:gd name="T5" fmla="*/ 0 h 821"/>
                <a:gd name="T6" fmla="*/ 0 w 1586"/>
                <a:gd name="T7" fmla="*/ 0 h 821"/>
                <a:gd name="T8" fmla="*/ 0 w 1586"/>
                <a:gd name="T9" fmla="*/ 0 h 821"/>
                <a:gd name="T10" fmla="*/ 0 w 1586"/>
                <a:gd name="T11" fmla="*/ 0 h 821"/>
                <a:gd name="T12" fmla="*/ 0 w 1586"/>
                <a:gd name="T13" fmla="*/ 0 h 821"/>
                <a:gd name="T14" fmla="*/ 0 w 1586"/>
                <a:gd name="T15" fmla="*/ 0 h 821"/>
                <a:gd name="T16" fmla="*/ 0 w 1586"/>
                <a:gd name="T17" fmla="*/ 0 h 821"/>
                <a:gd name="T18" fmla="*/ 0 w 1586"/>
                <a:gd name="T19" fmla="*/ 0 h 821"/>
                <a:gd name="T20" fmla="*/ 0 w 1586"/>
                <a:gd name="T21" fmla="*/ 0 h 821"/>
                <a:gd name="T22" fmla="*/ 0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21"/>
            <p:cNvSpPr>
              <a:spLocks/>
            </p:cNvSpPr>
            <p:nvPr userDrawn="1"/>
          </p:nvSpPr>
          <p:spPr bwMode="auto">
            <a:xfrm rot="7320404">
              <a:off x="5000" y="2913"/>
              <a:ext cx="416" cy="265"/>
            </a:xfrm>
            <a:custGeom>
              <a:avLst/>
              <a:gdLst>
                <a:gd name="T0" fmla="*/ 0 w 1049"/>
                <a:gd name="T1" fmla="*/ 0 h 747"/>
                <a:gd name="T2" fmla="*/ 0 w 1049"/>
                <a:gd name="T3" fmla="*/ 0 h 747"/>
                <a:gd name="T4" fmla="*/ 0 w 1049"/>
                <a:gd name="T5" fmla="*/ 0 h 747"/>
                <a:gd name="T6" fmla="*/ 0 w 1049"/>
                <a:gd name="T7" fmla="*/ 0 h 747"/>
                <a:gd name="T8" fmla="*/ 0 w 1049"/>
                <a:gd name="T9" fmla="*/ 0 h 747"/>
                <a:gd name="T10" fmla="*/ 0 w 1049"/>
                <a:gd name="T11" fmla="*/ 0 h 747"/>
                <a:gd name="T12" fmla="*/ 0 w 1049"/>
                <a:gd name="T13" fmla="*/ 0 h 747"/>
                <a:gd name="T14" fmla="*/ 0 w 1049"/>
                <a:gd name="T15" fmla="*/ 0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19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9" cy="667"/>
              <a:chOff x="4986" y="2752"/>
              <a:chExt cx="469" cy="667"/>
            </a:xfrm>
          </p:grpSpPr>
          <p:sp>
            <p:nvSpPr>
              <p:cNvPr id="20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>
                  <a:gd name="T0" fmla="*/ 0 w 150"/>
                  <a:gd name="T1" fmla="*/ 0 h 173"/>
                  <a:gd name="T2" fmla="*/ 0 w 150"/>
                  <a:gd name="T3" fmla="*/ 0 h 173"/>
                  <a:gd name="T4" fmla="*/ 0 w 150"/>
                  <a:gd name="T5" fmla="*/ 0 h 173"/>
                  <a:gd name="T6" fmla="*/ 0 w 150"/>
                  <a:gd name="T7" fmla="*/ 0 h 173"/>
                  <a:gd name="T8" fmla="*/ 0 w 150"/>
                  <a:gd name="T9" fmla="*/ 0 h 173"/>
                  <a:gd name="T10" fmla="*/ 0 w 150"/>
                  <a:gd name="T11" fmla="*/ 0 h 173"/>
                  <a:gd name="T12" fmla="*/ 0 w 150"/>
                  <a:gd name="T13" fmla="*/ 0 h 173"/>
                  <a:gd name="T14" fmla="*/ 0 w 150"/>
                  <a:gd name="T15" fmla="*/ 0 h 17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1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>
                  <a:gd name="T0" fmla="*/ 0 w 1684"/>
                  <a:gd name="T1" fmla="*/ 0 h 880"/>
                  <a:gd name="T2" fmla="*/ 0 w 1684"/>
                  <a:gd name="T3" fmla="*/ 0 h 880"/>
                  <a:gd name="T4" fmla="*/ 0 w 1684"/>
                  <a:gd name="T5" fmla="*/ 0 h 880"/>
                  <a:gd name="T6" fmla="*/ 0 w 1684"/>
                  <a:gd name="T7" fmla="*/ 0 h 880"/>
                  <a:gd name="T8" fmla="*/ 0 w 1684"/>
                  <a:gd name="T9" fmla="*/ 0 h 880"/>
                  <a:gd name="T10" fmla="*/ 0 w 1684"/>
                  <a:gd name="T11" fmla="*/ 0 h 880"/>
                  <a:gd name="T12" fmla="*/ 0 w 1684"/>
                  <a:gd name="T13" fmla="*/ 0 h 880"/>
                  <a:gd name="T14" fmla="*/ 0 w 1684"/>
                  <a:gd name="T15" fmla="*/ 0 h 880"/>
                  <a:gd name="T16" fmla="*/ 0 w 1684"/>
                  <a:gd name="T17" fmla="*/ 0 h 880"/>
                  <a:gd name="T18" fmla="*/ 0 w 1684"/>
                  <a:gd name="T19" fmla="*/ 0 h 880"/>
                  <a:gd name="T20" fmla="*/ 0 w 1684"/>
                  <a:gd name="T21" fmla="*/ 0 h 880"/>
                  <a:gd name="T22" fmla="*/ 0 w 1684"/>
                  <a:gd name="T23" fmla="*/ 0 h 880"/>
                  <a:gd name="T24" fmla="*/ 0 w 1684"/>
                  <a:gd name="T25" fmla="*/ 0 h 880"/>
                  <a:gd name="T26" fmla="*/ 0 w 1684"/>
                  <a:gd name="T27" fmla="*/ 0 h 880"/>
                  <a:gd name="T28" fmla="*/ 0 w 1684"/>
                  <a:gd name="T29" fmla="*/ 0 h 880"/>
                  <a:gd name="T30" fmla="*/ 0 w 1684"/>
                  <a:gd name="T31" fmla="*/ 0 h 880"/>
                  <a:gd name="T32" fmla="*/ 0 w 1684"/>
                  <a:gd name="T33" fmla="*/ 0 h 880"/>
                  <a:gd name="T34" fmla="*/ 0 w 1684"/>
                  <a:gd name="T35" fmla="*/ 0 h 880"/>
                  <a:gd name="T36" fmla="*/ 0 w 1684"/>
                  <a:gd name="T37" fmla="*/ 0 h 880"/>
                  <a:gd name="T38" fmla="*/ 0 w 1684"/>
                  <a:gd name="T39" fmla="*/ 0 h 880"/>
                  <a:gd name="T40" fmla="*/ 0 w 1684"/>
                  <a:gd name="T41" fmla="*/ 0 h 880"/>
                  <a:gd name="T42" fmla="*/ 0 w 1684"/>
                  <a:gd name="T43" fmla="*/ 0 h 880"/>
                  <a:gd name="T44" fmla="*/ 0 w 1684"/>
                  <a:gd name="T45" fmla="*/ 0 h 880"/>
                  <a:gd name="T46" fmla="*/ 0 w 1684"/>
                  <a:gd name="T47" fmla="*/ 0 h 880"/>
                  <a:gd name="T48" fmla="*/ 0 w 1684"/>
                  <a:gd name="T49" fmla="*/ 0 h 880"/>
                  <a:gd name="T50" fmla="*/ 0 w 1684"/>
                  <a:gd name="T51" fmla="*/ 0 h 88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2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>
                  <a:gd name="T0" fmla="*/ 0 w 1190"/>
                  <a:gd name="T1" fmla="*/ 0 h 500"/>
                  <a:gd name="T2" fmla="*/ 0 w 1190"/>
                  <a:gd name="T3" fmla="*/ 0 h 500"/>
                  <a:gd name="T4" fmla="*/ 0 w 1190"/>
                  <a:gd name="T5" fmla="*/ 0 h 500"/>
                  <a:gd name="T6" fmla="*/ 0 w 1190"/>
                  <a:gd name="T7" fmla="*/ 0 h 500"/>
                  <a:gd name="T8" fmla="*/ 0 w 1190"/>
                  <a:gd name="T9" fmla="*/ 0 h 500"/>
                  <a:gd name="T10" fmla="*/ 0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" name="Freeform 26"/>
              <p:cNvSpPr>
                <a:spLocks/>
              </p:cNvSpPr>
              <p:nvPr userDrawn="1"/>
            </p:nvSpPr>
            <p:spPr bwMode="auto">
              <a:xfrm rot="7320404">
                <a:off x="5364" y="2873"/>
                <a:ext cx="63" cy="118"/>
              </a:xfrm>
              <a:custGeom>
                <a:avLst/>
                <a:gdLst>
                  <a:gd name="T0" fmla="*/ 0 w 160"/>
                  <a:gd name="T1" fmla="*/ 0 h 335"/>
                  <a:gd name="T2" fmla="*/ 0 w 160"/>
                  <a:gd name="T3" fmla="*/ 0 h 335"/>
                  <a:gd name="T4" fmla="*/ 0 w 160"/>
                  <a:gd name="T5" fmla="*/ 0 h 335"/>
                  <a:gd name="T6" fmla="*/ 0 w 160"/>
                  <a:gd name="T7" fmla="*/ 0 h 335"/>
                  <a:gd name="T8" fmla="*/ 0 w 160"/>
                  <a:gd name="T9" fmla="*/ 0 h 335"/>
                  <a:gd name="T10" fmla="*/ 0 w 160"/>
                  <a:gd name="T11" fmla="*/ 0 h 335"/>
                  <a:gd name="T12" fmla="*/ 0 w 160"/>
                  <a:gd name="T13" fmla="*/ 0 h 335"/>
                  <a:gd name="T14" fmla="*/ 0 w 160"/>
                  <a:gd name="T15" fmla="*/ 0 h 335"/>
                  <a:gd name="T16" fmla="*/ 0 w 160"/>
                  <a:gd name="T17" fmla="*/ 0 h 3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4" name="Freeform 27"/>
              <p:cNvSpPr>
                <a:spLocks/>
              </p:cNvSpPr>
              <p:nvPr userDrawn="1"/>
            </p:nvSpPr>
            <p:spPr bwMode="auto">
              <a:xfrm rot="7320404">
                <a:off x="5137" y="3000"/>
                <a:ext cx="193" cy="104"/>
              </a:xfrm>
              <a:custGeom>
                <a:avLst/>
                <a:gdLst>
                  <a:gd name="T0" fmla="*/ 0 w 489"/>
                  <a:gd name="T1" fmla="*/ 0 h 296"/>
                  <a:gd name="T2" fmla="*/ 0 w 489"/>
                  <a:gd name="T3" fmla="*/ 0 h 296"/>
                  <a:gd name="T4" fmla="*/ 0 w 489"/>
                  <a:gd name="T5" fmla="*/ 0 h 296"/>
                  <a:gd name="T6" fmla="*/ 0 w 489"/>
                  <a:gd name="T7" fmla="*/ 0 h 296"/>
                  <a:gd name="T8" fmla="*/ 0 w 489"/>
                  <a:gd name="T9" fmla="*/ 0 h 296"/>
                  <a:gd name="T10" fmla="*/ 0 w 489"/>
                  <a:gd name="T11" fmla="*/ 0 h 296"/>
                  <a:gd name="T12" fmla="*/ 0 w 489"/>
                  <a:gd name="T13" fmla="*/ 0 h 296"/>
                  <a:gd name="T14" fmla="*/ 0 w 489"/>
                  <a:gd name="T15" fmla="*/ 0 h 296"/>
                  <a:gd name="T16" fmla="*/ 0 w 489"/>
                  <a:gd name="T17" fmla="*/ 0 h 296"/>
                  <a:gd name="T18" fmla="*/ 0 w 489"/>
                  <a:gd name="T19" fmla="*/ 0 h 296"/>
                  <a:gd name="T20" fmla="*/ 0 w 489"/>
                  <a:gd name="T21" fmla="*/ 0 h 296"/>
                  <a:gd name="T22" fmla="*/ 0 w 489"/>
                  <a:gd name="T23" fmla="*/ 0 h 296"/>
                  <a:gd name="T24" fmla="*/ 0 w 489"/>
                  <a:gd name="T25" fmla="*/ 0 h 296"/>
                  <a:gd name="T26" fmla="*/ 0 w 489"/>
                  <a:gd name="T27" fmla="*/ 0 h 296"/>
                  <a:gd name="T28" fmla="*/ 0 w 489"/>
                  <a:gd name="T29" fmla="*/ 0 h 296"/>
                  <a:gd name="T30" fmla="*/ 0 w 489"/>
                  <a:gd name="T31" fmla="*/ 0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25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>
              <a:gd name="T0" fmla="*/ 0 w 4288"/>
              <a:gd name="T1" fmla="*/ 0 h 459"/>
              <a:gd name="T2" fmla="*/ 2147483646 w 4288"/>
              <a:gd name="T3" fmla="*/ 2147483646 h 459"/>
              <a:gd name="T4" fmla="*/ 2147483646 w 4288"/>
              <a:gd name="T5" fmla="*/ 2147483646 h 459"/>
              <a:gd name="T6" fmla="*/ 2147483646 w 4288"/>
              <a:gd name="T7" fmla="*/ 2147483646 h 459"/>
              <a:gd name="T8" fmla="*/ 2147483646 w 4288"/>
              <a:gd name="T9" fmla="*/ 2147483646 h 459"/>
              <a:gd name="T10" fmla="*/ 2147483646 w 4288"/>
              <a:gd name="T11" fmla="*/ 2147483646 h 459"/>
              <a:gd name="T12" fmla="*/ 2147483646 w 4288"/>
              <a:gd name="T13" fmla="*/ 2147483646 h 45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6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>
              <a:gd name="T0" fmla="*/ 0 w 560"/>
              <a:gd name="T1" fmla="*/ 2147483646 h 240"/>
              <a:gd name="T2" fmla="*/ 2147483646 w 560"/>
              <a:gd name="T3" fmla="*/ 2147483646 h 240"/>
              <a:gd name="T4" fmla="*/ 2147483646 w 560"/>
              <a:gd name="T5" fmla="*/ 2147483646 h 240"/>
              <a:gd name="T6" fmla="*/ 2147483646 w 560"/>
              <a:gd name="T7" fmla="*/ 2147483646 h 24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530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CB3C8D-3663-4CAC-880F-7548A6BDFE57}" type="datetimeFigureOut">
              <a:rPr lang="en-US"/>
              <a:pPr>
                <a:defRPr/>
              </a:pPr>
              <a:t>9/23/2026</a:t>
            </a:fld>
            <a:endParaRPr lang="en-US"/>
          </a:p>
        </p:txBody>
      </p:sp>
      <p:sp>
        <p:nvSpPr>
          <p:cNvPr id="2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B0A88259-D3E6-4832-A367-636BADABE61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B73922-C4E0-4F71-AE48-C5B0EB481243}" type="datetimeFigureOut">
              <a:rPr lang="en-US"/>
              <a:pPr>
                <a:defRPr/>
              </a:pPr>
              <a:t>9/23/2026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92C4E2-B7E8-495B-821C-56C5E77AB07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6DC0C0-51C3-4E11-8362-7155F6FBF56F}" type="datetimeFigureOut">
              <a:rPr lang="en-US"/>
              <a:pPr>
                <a:defRPr/>
              </a:pPr>
              <a:t>9/23/2026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3E0605-0F7F-490D-9EF1-E44661638AE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804D9B-AE50-4231-BD5A-EA7BFE719CB7}" type="datetimeFigureOut">
              <a:rPr lang="en-US"/>
              <a:pPr>
                <a:defRPr/>
              </a:pPr>
              <a:t>9/23/2026</a:t>
            </a:fld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6D39228-312A-4736-BCEB-96824B20A17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9B6392-D522-409A-AEB2-B709ADC9D8EE}" type="datetimeFigureOut">
              <a:rPr lang="en-US"/>
              <a:pPr>
                <a:defRPr/>
              </a:pPr>
              <a:t>9/23/2026</a:t>
            </a:fld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A8626E-5F56-4BE9-A1B8-FA1303E5B36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B921E9-ED4B-401F-B600-E846B4738E08}" type="datetimeFigureOut">
              <a:rPr lang="en-US"/>
              <a:pPr>
                <a:defRPr/>
              </a:pPr>
              <a:t>9/23/2026</a:t>
            </a:fld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E3C260-0B3F-40B1-8C67-B6E18EC16C7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877656-F220-4663-9963-E76E75A1E109}" type="datetimeFigureOut">
              <a:rPr lang="en-US"/>
              <a:pPr>
                <a:defRPr/>
              </a:pPr>
              <a:t>9/23/2026</a:t>
            </a:fld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FF16B2-4517-4D67-BA28-DDD07DA849D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014A80-A961-4ABF-9219-B7D64A032AEB}" type="datetimeFigureOut">
              <a:rPr lang="en-US"/>
              <a:pPr>
                <a:defRPr/>
              </a:pPr>
              <a:t>9/23/2026</a:t>
            </a:fld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5D6C34-8937-4A58-917C-0346EB18D05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69016-5A0D-4C20-BF65-5392CC27509F}" type="datetimeFigureOut">
              <a:rPr lang="en-US"/>
              <a:pPr>
                <a:defRPr/>
              </a:pPr>
              <a:t>9/23/2026</a:t>
            </a:fld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454649-790A-4B52-8C41-E182A5C528F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78D48B-6051-4A10-9B2E-B606E0B6CC60}" type="datetimeFigureOut">
              <a:rPr lang="en-US"/>
              <a:pPr>
                <a:defRPr/>
              </a:pPr>
              <a:t>9/23/2026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EE0F25-60D3-4609-A532-A05588EA042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B7561E-6359-4AB3-B2FE-32243678B4AD}" type="datetimeFigureOut">
              <a:rPr lang="en-US"/>
              <a:pPr>
                <a:defRPr/>
              </a:pPr>
              <a:t>9/23/2026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955F435-59A7-4038-9AC6-4756A4501D3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>
              <a:gd name="T0" fmla="*/ 2147483646 w 2903"/>
              <a:gd name="T1" fmla="*/ 2147483646 h 3686"/>
              <a:gd name="T2" fmla="*/ 2147483646 w 2903"/>
              <a:gd name="T3" fmla="*/ 2147483646 h 3686"/>
              <a:gd name="T4" fmla="*/ 2147483646 w 2903"/>
              <a:gd name="T5" fmla="*/ 0 h 3686"/>
              <a:gd name="T6" fmla="*/ 2147483646 w 2903"/>
              <a:gd name="T7" fmla="*/ 2147483646 h 3686"/>
              <a:gd name="T8" fmla="*/ 2147483646 w 2903"/>
              <a:gd name="T9" fmla="*/ 2147483646 h 3686"/>
              <a:gd name="T10" fmla="*/ 0 w 2903"/>
              <a:gd name="T11" fmla="*/ 2147483646 h 3686"/>
              <a:gd name="T12" fmla="*/ 2147483646 w 2903"/>
              <a:gd name="T13" fmla="*/ 2147483646 h 3686"/>
              <a:gd name="T14" fmla="*/ 2147483646 w 2903"/>
              <a:gd name="T15" fmla="*/ 2147483646 h 3686"/>
              <a:gd name="T16" fmla="*/ 2147483646 w 2903"/>
              <a:gd name="T17" fmla="*/ 2147483646 h 3686"/>
              <a:gd name="T18" fmla="*/ 2147483646 w 2903"/>
              <a:gd name="T19" fmla="*/ 2147483646 h 3686"/>
              <a:gd name="T20" fmla="*/ 2147483646 w 2903"/>
              <a:gd name="T21" fmla="*/ 2147483646 h 368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5427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fld id="{5F7E0378-7C92-42B5-BB74-4453BBFFBD2E}" type="datetimeFigureOut">
              <a:rPr lang="en-US"/>
              <a:pPr>
                <a:defRPr/>
              </a:pPr>
              <a:t>9/23/2026</a:t>
            </a:fld>
            <a:endParaRPr lang="en-US"/>
          </a:p>
        </p:txBody>
      </p:sp>
      <p:sp>
        <p:nvSpPr>
          <p:cNvPr id="5427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427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72B4AF3C-07D6-4B35-BA76-6CDF6D67C01E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32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>
              <a:gd name="T0" fmla="*/ 2147483646 w 2911"/>
              <a:gd name="T1" fmla="*/ 0 h 3703"/>
              <a:gd name="T2" fmla="*/ 2147483646 w 2911"/>
              <a:gd name="T3" fmla="*/ 2147483646 h 3703"/>
              <a:gd name="T4" fmla="*/ 2147483646 w 2911"/>
              <a:gd name="T5" fmla="*/ 2147483646 h 3703"/>
              <a:gd name="T6" fmla="*/ 0 w 2911"/>
              <a:gd name="T7" fmla="*/ 2147483646 h 3703"/>
              <a:gd name="T8" fmla="*/ 2147483646 w 2911"/>
              <a:gd name="T9" fmla="*/ 2147483646 h 3703"/>
              <a:gd name="T10" fmla="*/ 2147483646 w 2911"/>
              <a:gd name="T11" fmla="*/ 2147483646 h 3703"/>
              <a:gd name="T12" fmla="*/ 2147483646 w 2911"/>
              <a:gd name="T13" fmla="*/ 2147483646 h 3703"/>
              <a:gd name="T14" fmla="*/ 2147483646 w 2911"/>
              <a:gd name="T15" fmla="*/ 2147483646 h 3703"/>
              <a:gd name="T16" fmla="*/ 2147483646 w 2911"/>
              <a:gd name="T17" fmla="*/ 2147483646 h 3703"/>
              <a:gd name="T18" fmla="*/ 2147483646 w 2911"/>
              <a:gd name="T19" fmla="*/ 0 h 3703"/>
              <a:gd name="T20" fmla="*/ 2147483646 w 2911"/>
              <a:gd name="T21" fmla="*/ 0 h 370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33" name="Freeform 9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>
              <a:gd name="T0" fmla="*/ 0 w 2561"/>
              <a:gd name="T1" fmla="*/ 2147483646 h 2777"/>
              <a:gd name="T2" fmla="*/ 2147483646 w 2561"/>
              <a:gd name="T3" fmla="*/ 2147483646 h 2777"/>
              <a:gd name="T4" fmla="*/ 2147483646 w 2561"/>
              <a:gd name="T5" fmla="*/ 2147483646 h 2777"/>
              <a:gd name="T6" fmla="*/ 2147483646 w 2561"/>
              <a:gd name="T7" fmla="*/ 2147483646 h 2777"/>
              <a:gd name="T8" fmla="*/ 2147483646 w 2561"/>
              <a:gd name="T9" fmla="*/ 2147483646 h 2777"/>
              <a:gd name="T10" fmla="*/ 2147483646 w 2561"/>
              <a:gd name="T11" fmla="*/ 0 h 2777"/>
              <a:gd name="T12" fmla="*/ 0 w 2561"/>
              <a:gd name="T13" fmla="*/ 2147483646 h 2777"/>
              <a:gd name="T14" fmla="*/ 0 w 2561"/>
              <a:gd name="T15" fmla="*/ 2147483646 h 277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grpSp>
        <p:nvGrpSpPr>
          <p:cNvPr id="1034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1051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>
                <a:gd name="T0" fmla="*/ 4 w 2177"/>
                <a:gd name="T1" fmla="*/ 3 h 1298"/>
                <a:gd name="T2" fmla="*/ 3 w 2177"/>
                <a:gd name="T3" fmla="*/ 3 h 1298"/>
                <a:gd name="T4" fmla="*/ 3 w 2177"/>
                <a:gd name="T5" fmla="*/ 1 h 1298"/>
                <a:gd name="T6" fmla="*/ 5 w 2177"/>
                <a:gd name="T7" fmla="*/ 1 h 1298"/>
                <a:gd name="T8" fmla="*/ 5 w 2177"/>
                <a:gd name="T9" fmla="*/ 1 h 1298"/>
                <a:gd name="T10" fmla="*/ 5 w 2177"/>
                <a:gd name="T11" fmla="*/ 1 h 1298"/>
                <a:gd name="T12" fmla="*/ 3 w 2177"/>
                <a:gd name="T13" fmla="*/ 1 h 1298"/>
                <a:gd name="T14" fmla="*/ 3 w 2177"/>
                <a:gd name="T15" fmla="*/ 1 h 1298"/>
                <a:gd name="T16" fmla="*/ 3 w 2177"/>
                <a:gd name="T17" fmla="*/ 0 h 1298"/>
                <a:gd name="T18" fmla="*/ 2 w 2177"/>
                <a:gd name="T19" fmla="*/ 1 h 1298"/>
                <a:gd name="T20" fmla="*/ 2 w 2177"/>
                <a:gd name="T21" fmla="*/ 1 h 1298"/>
                <a:gd name="T22" fmla="*/ 2 w 2177"/>
                <a:gd name="T23" fmla="*/ 1 h 1298"/>
                <a:gd name="T24" fmla="*/ 2 w 2177"/>
                <a:gd name="T25" fmla="*/ 1 h 1298"/>
                <a:gd name="T26" fmla="*/ 2 w 2177"/>
                <a:gd name="T27" fmla="*/ 1 h 1298"/>
                <a:gd name="T28" fmla="*/ 3 w 2177"/>
                <a:gd name="T29" fmla="*/ 2 h 1298"/>
                <a:gd name="T30" fmla="*/ 1 w 2177"/>
                <a:gd name="T31" fmla="*/ 1 h 1298"/>
                <a:gd name="T32" fmla="*/ 1 w 2177"/>
                <a:gd name="T33" fmla="*/ 1 h 1298"/>
                <a:gd name="T34" fmla="*/ 0 w 2177"/>
                <a:gd name="T35" fmla="*/ 2 h 1298"/>
                <a:gd name="T36" fmla="*/ 1 w 2177"/>
                <a:gd name="T37" fmla="*/ 2 h 1298"/>
                <a:gd name="T38" fmla="*/ 3 w 2177"/>
                <a:gd name="T39" fmla="*/ 3 h 1298"/>
                <a:gd name="T40" fmla="*/ 3 w 2177"/>
                <a:gd name="T41" fmla="*/ 3 h 1298"/>
                <a:gd name="T42" fmla="*/ 4 w 2177"/>
                <a:gd name="T43" fmla="*/ 3 h 1298"/>
                <a:gd name="T44" fmla="*/ 4 w 2177"/>
                <a:gd name="T45" fmla="*/ 3 h 1298"/>
                <a:gd name="T46" fmla="*/ 4 w 2177"/>
                <a:gd name="T47" fmla="*/ 3 h 129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2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>
                <a:gd name="T0" fmla="*/ 0 w 143"/>
                <a:gd name="T1" fmla="*/ 1 h 258"/>
                <a:gd name="T2" fmla="*/ 0 w 143"/>
                <a:gd name="T3" fmla="*/ 0 h 258"/>
                <a:gd name="T4" fmla="*/ 0 w 143"/>
                <a:gd name="T5" fmla="*/ 1 h 258"/>
                <a:gd name="T6" fmla="*/ 0 w 143"/>
                <a:gd name="T7" fmla="*/ 1 h 258"/>
                <a:gd name="T8" fmla="*/ 0 w 143"/>
                <a:gd name="T9" fmla="*/ 1 h 258"/>
                <a:gd name="T10" fmla="*/ 0 w 143"/>
                <a:gd name="T11" fmla="*/ 1 h 2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3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>
                <a:gd name="T0" fmla="*/ 0 w 1586"/>
                <a:gd name="T1" fmla="*/ 0 h 821"/>
                <a:gd name="T2" fmla="*/ 2 w 1586"/>
                <a:gd name="T3" fmla="*/ 1 h 821"/>
                <a:gd name="T4" fmla="*/ 2 w 1586"/>
                <a:gd name="T5" fmla="*/ 1 h 821"/>
                <a:gd name="T6" fmla="*/ 3 w 1586"/>
                <a:gd name="T7" fmla="*/ 1 h 821"/>
                <a:gd name="T8" fmla="*/ 3 w 1586"/>
                <a:gd name="T9" fmla="*/ 1 h 821"/>
                <a:gd name="T10" fmla="*/ 2 w 1586"/>
                <a:gd name="T11" fmla="*/ 1 h 821"/>
                <a:gd name="T12" fmla="*/ 2 w 1586"/>
                <a:gd name="T13" fmla="*/ 1 h 821"/>
                <a:gd name="T14" fmla="*/ 0 w 1586"/>
                <a:gd name="T15" fmla="*/ 0 h 821"/>
                <a:gd name="T16" fmla="*/ 0 w 1586"/>
                <a:gd name="T17" fmla="*/ 0 h 821"/>
                <a:gd name="T18" fmla="*/ 0 w 1586"/>
                <a:gd name="T19" fmla="*/ 0 h 821"/>
                <a:gd name="T20" fmla="*/ 0 w 1586"/>
                <a:gd name="T21" fmla="*/ 0 h 821"/>
                <a:gd name="T22" fmla="*/ 0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4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>
                <a:gd name="T0" fmla="*/ 0 w 1049"/>
                <a:gd name="T1" fmla="*/ 1 h 747"/>
                <a:gd name="T2" fmla="*/ 2 w 1049"/>
                <a:gd name="T3" fmla="*/ 2 h 747"/>
                <a:gd name="T4" fmla="*/ 2 w 1049"/>
                <a:gd name="T5" fmla="*/ 2 h 747"/>
                <a:gd name="T6" fmla="*/ 3 w 1049"/>
                <a:gd name="T7" fmla="*/ 1 h 747"/>
                <a:gd name="T8" fmla="*/ 1 w 1049"/>
                <a:gd name="T9" fmla="*/ 0 h 747"/>
                <a:gd name="T10" fmla="*/ 0 w 1049"/>
                <a:gd name="T11" fmla="*/ 1 h 747"/>
                <a:gd name="T12" fmla="*/ 0 w 1049"/>
                <a:gd name="T13" fmla="*/ 1 h 747"/>
                <a:gd name="T14" fmla="*/ 0 w 1049"/>
                <a:gd name="T15" fmla="*/ 1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5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>
                <a:gd name="T0" fmla="*/ 0 w 272"/>
                <a:gd name="T1" fmla="*/ 1 h 241"/>
                <a:gd name="T2" fmla="*/ 0 w 272"/>
                <a:gd name="T3" fmla="*/ 0 h 241"/>
                <a:gd name="T4" fmla="*/ 0 w 272"/>
                <a:gd name="T5" fmla="*/ 1 h 241"/>
                <a:gd name="T6" fmla="*/ 0 w 272"/>
                <a:gd name="T7" fmla="*/ 1 h 241"/>
                <a:gd name="T8" fmla="*/ 0 w 272"/>
                <a:gd name="T9" fmla="*/ 1 h 241"/>
                <a:gd name="T10" fmla="*/ 0 w 272"/>
                <a:gd name="T11" fmla="*/ 1 h 241"/>
                <a:gd name="T12" fmla="*/ 0 w 272"/>
                <a:gd name="T13" fmla="*/ 1 h 241"/>
                <a:gd name="T14" fmla="*/ 0 w 272"/>
                <a:gd name="T15" fmla="*/ 1 h 2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6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>
                <a:gd name="T0" fmla="*/ 1 w 152"/>
                <a:gd name="T1" fmla="*/ 1 h 224"/>
                <a:gd name="T2" fmla="*/ 1 w 152"/>
                <a:gd name="T3" fmla="*/ 1 h 224"/>
                <a:gd name="T4" fmla="*/ 0 w 152"/>
                <a:gd name="T5" fmla="*/ 1 h 224"/>
                <a:gd name="T6" fmla="*/ 1 w 152"/>
                <a:gd name="T7" fmla="*/ 0 h 224"/>
                <a:gd name="T8" fmla="*/ 1 w 152"/>
                <a:gd name="T9" fmla="*/ 1 h 224"/>
                <a:gd name="T10" fmla="*/ 1 w 152"/>
                <a:gd name="T11" fmla="*/ 1 h 2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7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>
                <a:gd name="T0" fmla="*/ 0 w 386"/>
                <a:gd name="T1" fmla="*/ 1 h 764"/>
                <a:gd name="T2" fmla="*/ 1 w 386"/>
                <a:gd name="T3" fmla="*/ 0 h 764"/>
                <a:gd name="T4" fmla="*/ 1 w 386"/>
                <a:gd name="T5" fmla="*/ 1 h 764"/>
                <a:gd name="T6" fmla="*/ 1 w 386"/>
                <a:gd name="T7" fmla="*/ 2 h 764"/>
                <a:gd name="T8" fmla="*/ 1 w 386"/>
                <a:gd name="T9" fmla="*/ 2 h 764"/>
                <a:gd name="T10" fmla="*/ 1 w 386"/>
                <a:gd name="T11" fmla="*/ 2 h 764"/>
                <a:gd name="T12" fmla="*/ 0 w 386"/>
                <a:gd name="T13" fmla="*/ 1 h 764"/>
                <a:gd name="T14" fmla="*/ 0 w 386"/>
                <a:gd name="T15" fmla="*/ 1 h 76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8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>
                <a:gd name="T0" fmla="*/ 2 w 728"/>
                <a:gd name="T1" fmla="*/ 0 h 348"/>
                <a:gd name="T2" fmla="*/ 0 w 728"/>
                <a:gd name="T3" fmla="*/ 1 h 348"/>
                <a:gd name="T4" fmla="*/ 1 w 728"/>
                <a:gd name="T5" fmla="*/ 1 h 348"/>
                <a:gd name="T6" fmla="*/ 2 w 728"/>
                <a:gd name="T7" fmla="*/ 1 h 348"/>
                <a:gd name="T8" fmla="*/ 2 w 728"/>
                <a:gd name="T9" fmla="*/ 1 h 348"/>
                <a:gd name="T10" fmla="*/ 2 w 728"/>
                <a:gd name="T11" fmla="*/ 0 h 348"/>
                <a:gd name="T12" fmla="*/ 2 w 728"/>
                <a:gd name="T13" fmla="*/ 0 h 3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9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>
                <a:gd name="T0" fmla="*/ 1 w 312"/>
                <a:gd name="T1" fmla="*/ 0 h 135"/>
                <a:gd name="T2" fmla="*/ 0 w 312"/>
                <a:gd name="T3" fmla="*/ 0 h 135"/>
                <a:gd name="T4" fmla="*/ 1 w 312"/>
                <a:gd name="T5" fmla="*/ 0 h 135"/>
                <a:gd name="T6" fmla="*/ 1 w 312"/>
                <a:gd name="T7" fmla="*/ 0 h 135"/>
                <a:gd name="T8" fmla="*/ 1 w 312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1060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1061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1074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>
                    <a:gd name="T0" fmla="*/ 0 w 313"/>
                    <a:gd name="T1" fmla="*/ 0 h 175"/>
                    <a:gd name="T2" fmla="*/ 1 w 313"/>
                    <a:gd name="T3" fmla="*/ 0 h 175"/>
                    <a:gd name="T4" fmla="*/ 1 w 313"/>
                    <a:gd name="T5" fmla="*/ 0 h 175"/>
                    <a:gd name="T6" fmla="*/ 1 w 313"/>
                    <a:gd name="T7" fmla="*/ 0 h 175"/>
                    <a:gd name="T8" fmla="*/ 1 w 313"/>
                    <a:gd name="T9" fmla="*/ 0 h 175"/>
                    <a:gd name="T10" fmla="*/ 1 w 313"/>
                    <a:gd name="T11" fmla="*/ 0 h 175"/>
                    <a:gd name="T12" fmla="*/ 1 w 313"/>
                    <a:gd name="T13" fmla="*/ 0 h 175"/>
                    <a:gd name="T14" fmla="*/ 1 w 313"/>
                    <a:gd name="T15" fmla="*/ 0 h 175"/>
                    <a:gd name="T16" fmla="*/ 0 w 313"/>
                    <a:gd name="T17" fmla="*/ 0 h 175"/>
                    <a:gd name="T18" fmla="*/ 0 w 313"/>
                    <a:gd name="T19" fmla="*/ 0 h 175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075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>
                    <a:gd name="T0" fmla="*/ 0 w 230"/>
                    <a:gd name="T1" fmla="*/ 1 h 266"/>
                    <a:gd name="T2" fmla="*/ 1 w 230"/>
                    <a:gd name="T3" fmla="*/ 1 h 266"/>
                    <a:gd name="T4" fmla="*/ 1 w 230"/>
                    <a:gd name="T5" fmla="*/ 1 h 266"/>
                    <a:gd name="T6" fmla="*/ 1 w 230"/>
                    <a:gd name="T7" fmla="*/ 1 h 266"/>
                    <a:gd name="T8" fmla="*/ 1 w 230"/>
                    <a:gd name="T9" fmla="*/ 0 h 266"/>
                    <a:gd name="T10" fmla="*/ 1 w 230"/>
                    <a:gd name="T11" fmla="*/ 1 h 266"/>
                    <a:gd name="T12" fmla="*/ 1 w 230"/>
                    <a:gd name="T13" fmla="*/ 1 h 266"/>
                    <a:gd name="T14" fmla="*/ 0 w 230"/>
                    <a:gd name="T15" fmla="*/ 1 h 266"/>
                    <a:gd name="T16" fmla="*/ 0 w 230"/>
                    <a:gd name="T17" fmla="*/ 1 h 26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076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>
                    <a:gd name="T0" fmla="*/ 0 w 87"/>
                    <a:gd name="T1" fmla="*/ 1 h 234"/>
                    <a:gd name="T2" fmla="*/ 0 w 87"/>
                    <a:gd name="T3" fmla="*/ 1 h 234"/>
                    <a:gd name="T4" fmla="*/ 0 w 87"/>
                    <a:gd name="T5" fmla="*/ 1 h 234"/>
                    <a:gd name="T6" fmla="*/ 0 w 87"/>
                    <a:gd name="T7" fmla="*/ 1 h 234"/>
                    <a:gd name="T8" fmla="*/ 0 w 87"/>
                    <a:gd name="T9" fmla="*/ 1 h 234"/>
                    <a:gd name="T10" fmla="*/ 0 w 87"/>
                    <a:gd name="T11" fmla="*/ 1 h 234"/>
                    <a:gd name="T12" fmla="*/ 0 w 87"/>
                    <a:gd name="T13" fmla="*/ 0 h 234"/>
                    <a:gd name="T14" fmla="*/ 0 w 87"/>
                    <a:gd name="T15" fmla="*/ 1 h 234"/>
                    <a:gd name="T16" fmla="*/ 0 w 87"/>
                    <a:gd name="T17" fmla="*/ 1 h 23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1062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>
                  <a:gd name="T0" fmla="*/ 1 w 1190"/>
                  <a:gd name="T1" fmla="*/ 0 h 500"/>
                  <a:gd name="T2" fmla="*/ 3 w 1190"/>
                  <a:gd name="T3" fmla="*/ 1 h 500"/>
                  <a:gd name="T4" fmla="*/ 3 w 1190"/>
                  <a:gd name="T5" fmla="*/ 1 h 500"/>
                  <a:gd name="T6" fmla="*/ 0 w 1190"/>
                  <a:gd name="T7" fmla="*/ 1 h 500"/>
                  <a:gd name="T8" fmla="*/ 1 w 1190"/>
                  <a:gd name="T9" fmla="*/ 0 h 500"/>
                  <a:gd name="T10" fmla="*/ 1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63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>
                  <a:gd name="T0" fmla="*/ 0 w 489"/>
                  <a:gd name="T1" fmla="*/ 1 h 296"/>
                  <a:gd name="T2" fmla="*/ 0 w 489"/>
                  <a:gd name="T3" fmla="*/ 1 h 296"/>
                  <a:gd name="T4" fmla="*/ 0 w 489"/>
                  <a:gd name="T5" fmla="*/ 1 h 296"/>
                  <a:gd name="T6" fmla="*/ 0 w 489"/>
                  <a:gd name="T7" fmla="*/ 1 h 296"/>
                  <a:gd name="T8" fmla="*/ 0 w 489"/>
                  <a:gd name="T9" fmla="*/ 1 h 296"/>
                  <a:gd name="T10" fmla="*/ 0 w 489"/>
                  <a:gd name="T11" fmla="*/ 1 h 296"/>
                  <a:gd name="T12" fmla="*/ 0 w 489"/>
                  <a:gd name="T13" fmla="*/ 1 h 296"/>
                  <a:gd name="T14" fmla="*/ 0 w 489"/>
                  <a:gd name="T15" fmla="*/ 1 h 296"/>
                  <a:gd name="T16" fmla="*/ 0 w 489"/>
                  <a:gd name="T17" fmla="*/ 1 h 296"/>
                  <a:gd name="T18" fmla="*/ 0 w 489"/>
                  <a:gd name="T19" fmla="*/ 1 h 296"/>
                  <a:gd name="T20" fmla="*/ 0 w 489"/>
                  <a:gd name="T21" fmla="*/ 1 h 296"/>
                  <a:gd name="T22" fmla="*/ 0 w 489"/>
                  <a:gd name="T23" fmla="*/ 1 h 296"/>
                  <a:gd name="T24" fmla="*/ 0 w 489"/>
                  <a:gd name="T25" fmla="*/ 1 h 296"/>
                  <a:gd name="T26" fmla="*/ 0 w 489"/>
                  <a:gd name="T27" fmla="*/ 0 h 296"/>
                  <a:gd name="T28" fmla="*/ 0 w 489"/>
                  <a:gd name="T29" fmla="*/ 1 h 296"/>
                  <a:gd name="T30" fmla="*/ 0 w 489"/>
                  <a:gd name="T31" fmla="*/ 1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64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>
                  <a:gd name="T0" fmla="*/ 1 w 213"/>
                  <a:gd name="T1" fmla="*/ 0 h 478"/>
                  <a:gd name="T2" fmla="*/ 1 w 213"/>
                  <a:gd name="T3" fmla="*/ 0 h 478"/>
                  <a:gd name="T4" fmla="*/ 1 w 213"/>
                  <a:gd name="T5" fmla="*/ 0 h 478"/>
                  <a:gd name="T6" fmla="*/ 1 w 213"/>
                  <a:gd name="T7" fmla="*/ 0 h 478"/>
                  <a:gd name="T8" fmla="*/ 1 w 213"/>
                  <a:gd name="T9" fmla="*/ 0 h 478"/>
                  <a:gd name="T10" fmla="*/ 1 w 213"/>
                  <a:gd name="T11" fmla="*/ 0 h 478"/>
                  <a:gd name="T12" fmla="*/ 1 w 213"/>
                  <a:gd name="T13" fmla="*/ 0 h 478"/>
                  <a:gd name="T14" fmla="*/ 0 w 213"/>
                  <a:gd name="T15" fmla="*/ 0 h 478"/>
                  <a:gd name="T16" fmla="*/ 1 w 213"/>
                  <a:gd name="T17" fmla="*/ 0 h 478"/>
                  <a:gd name="T18" fmla="*/ 1 w 213"/>
                  <a:gd name="T19" fmla="*/ 0 h 47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065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1066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>
                    <a:gd name="T0" fmla="*/ 1 w 150"/>
                    <a:gd name="T1" fmla="*/ 0 h 173"/>
                    <a:gd name="T2" fmla="*/ 1 w 150"/>
                    <a:gd name="T3" fmla="*/ 1 h 173"/>
                    <a:gd name="T4" fmla="*/ 0 w 150"/>
                    <a:gd name="T5" fmla="*/ 1 h 173"/>
                    <a:gd name="T6" fmla="*/ 1 w 150"/>
                    <a:gd name="T7" fmla="*/ 1 h 173"/>
                    <a:gd name="T8" fmla="*/ 1 w 150"/>
                    <a:gd name="T9" fmla="*/ 1 h 173"/>
                    <a:gd name="T10" fmla="*/ 1 w 150"/>
                    <a:gd name="T11" fmla="*/ 1 h 173"/>
                    <a:gd name="T12" fmla="*/ 1 w 150"/>
                    <a:gd name="T13" fmla="*/ 0 h 173"/>
                    <a:gd name="T14" fmla="*/ 1 w 150"/>
                    <a:gd name="T15" fmla="*/ 0 h 17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067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>
                    <a:gd name="T0" fmla="*/ 1 w 1684"/>
                    <a:gd name="T1" fmla="*/ 0 h 880"/>
                    <a:gd name="T2" fmla="*/ 1 w 1684"/>
                    <a:gd name="T3" fmla="*/ 1 h 880"/>
                    <a:gd name="T4" fmla="*/ 0 w 1684"/>
                    <a:gd name="T5" fmla="*/ 1 h 880"/>
                    <a:gd name="T6" fmla="*/ 1 w 1684"/>
                    <a:gd name="T7" fmla="*/ 1 h 880"/>
                    <a:gd name="T8" fmla="*/ 3 w 1684"/>
                    <a:gd name="T9" fmla="*/ 2 h 880"/>
                    <a:gd name="T10" fmla="*/ 3 w 1684"/>
                    <a:gd name="T11" fmla="*/ 2 h 880"/>
                    <a:gd name="T12" fmla="*/ 4 w 1684"/>
                    <a:gd name="T13" fmla="*/ 2 h 880"/>
                    <a:gd name="T14" fmla="*/ 4 w 1684"/>
                    <a:gd name="T15" fmla="*/ 2 h 880"/>
                    <a:gd name="T16" fmla="*/ 3 w 1684"/>
                    <a:gd name="T17" fmla="*/ 2 h 880"/>
                    <a:gd name="T18" fmla="*/ 3 w 1684"/>
                    <a:gd name="T19" fmla="*/ 1 h 880"/>
                    <a:gd name="T20" fmla="*/ 3 w 1684"/>
                    <a:gd name="T21" fmla="*/ 2 h 880"/>
                    <a:gd name="T22" fmla="*/ 3 w 1684"/>
                    <a:gd name="T23" fmla="*/ 2 h 880"/>
                    <a:gd name="T24" fmla="*/ 4 w 1684"/>
                    <a:gd name="T25" fmla="*/ 2 h 880"/>
                    <a:gd name="T26" fmla="*/ 3 w 1684"/>
                    <a:gd name="T27" fmla="*/ 2 h 880"/>
                    <a:gd name="T28" fmla="*/ 3 w 1684"/>
                    <a:gd name="T29" fmla="*/ 2 h 880"/>
                    <a:gd name="T30" fmla="*/ 3 w 1684"/>
                    <a:gd name="T31" fmla="*/ 2 h 880"/>
                    <a:gd name="T32" fmla="*/ 3 w 1684"/>
                    <a:gd name="T33" fmla="*/ 2 h 880"/>
                    <a:gd name="T34" fmla="*/ 3 w 1684"/>
                    <a:gd name="T35" fmla="*/ 2 h 880"/>
                    <a:gd name="T36" fmla="*/ 3 w 1684"/>
                    <a:gd name="T37" fmla="*/ 2 h 880"/>
                    <a:gd name="T38" fmla="*/ 3 w 1684"/>
                    <a:gd name="T39" fmla="*/ 2 h 880"/>
                    <a:gd name="T40" fmla="*/ 1 w 1684"/>
                    <a:gd name="T41" fmla="*/ 1 h 880"/>
                    <a:gd name="T42" fmla="*/ 1 w 1684"/>
                    <a:gd name="T43" fmla="*/ 1 h 880"/>
                    <a:gd name="T44" fmla="*/ 1 w 1684"/>
                    <a:gd name="T45" fmla="*/ 1 h 880"/>
                    <a:gd name="T46" fmla="*/ 1 w 1684"/>
                    <a:gd name="T47" fmla="*/ 0 h 880"/>
                    <a:gd name="T48" fmla="*/ 1 w 1684"/>
                    <a:gd name="T49" fmla="*/ 0 h 880"/>
                    <a:gd name="T50" fmla="*/ 1 w 1684"/>
                    <a:gd name="T51" fmla="*/ 0 h 880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</a:gdLst>
                  <a:ahLst/>
                  <a:cxnLst>
                    <a:cxn ang="T52">
                      <a:pos x="T0" y="T1"/>
                    </a:cxn>
                    <a:cxn ang="T53">
                      <a:pos x="T2" y="T3"/>
                    </a:cxn>
                    <a:cxn ang="T54">
                      <a:pos x="T4" y="T5"/>
                    </a:cxn>
                    <a:cxn ang="T55">
                      <a:pos x="T6" y="T7"/>
                    </a:cxn>
                    <a:cxn ang="T56">
                      <a:pos x="T8" y="T9"/>
                    </a:cxn>
                    <a:cxn ang="T57">
                      <a:pos x="T10" y="T11"/>
                    </a:cxn>
                    <a:cxn ang="T58">
                      <a:pos x="T12" y="T13"/>
                    </a:cxn>
                    <a:cxn ang="T59">
                      <a:pos x="T14" y="T15"/>
                    </a:cxn>
                    <a:cxn ang="T60">
                      <a:pos x="T16" y="T17"/>
                    </a:cxn>
                    <a:cxn ang="T61">
                      <a:pos x="T18" y="T19"/>
                    </a:cxn>
                    <a:cxn ang="T62">
                      <a:pos x="T20" y="T21"/>
                    </a:cxn>
                    <a:cxn ang="T63">
                      <a:pos x="T22" y="T23"/>
                    </a:cxn>
                    <a:cxn ang="T64">
                      <a:pos x="T24" y="T25"/>
                    </a:cxn>
                    <a:cxn ang="T65">
                      <a:pos x="T26" y="T27"/>
                    </a:cxn>
                    <a:cxn ang="T66">
                      <a:pos x="T28" y="T29"/>
                    </a:cxn>
                    <a:cxn ang="T67">
                      <a:pos x="T30" y="T31"/>
                    </a:cxn>
                    <a:cxn ang="T68">
                      <a:pos x="T32" y="T33"/>
                    </a:cxn>
                    <a:cxn ang="T69">
                      <a:pos x="T34" y="T35"/>
                    </a:cxn>
                    <a:cxn ang="T70">
                      <a:pos x="T36" y="T37"/>
                    </a:cxn>
                    <a:cxn ang="T71">
                      <a:pos x="T38" y="T39"/>
                    </a:cxn>
                    <a:cxn ang="T72">
                      <a:pos x="T40" y="T41"/>
                    </a:cxn>
                    <a:cxn ang="T73">
                      <a:pos x="T42" y="T43"/>
                    </a:cxn>
                    <a:cxn ang="T74">
                      <a:pos x="T44" y="T45"/>
                    </a:cxn>
                    <a:cxn ang="T75">
                      <a:pos x="T46" y="T47"/>
                    </a:cxn>
                    <a:cxn ang="T76">
                      <a:pos x="T48" y="T49"/>
                    </a:cxn>
                    <a:cxn ang="T77">
                      <a:pos x="T50" y="T51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068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>
                    <a:gd name="T0" fmla="*/ 1 w 160"/>
                    <a:gd name="T1" fmla="*/ 0 h 335"/>
                    <a:gd name="T2" fmla="*/ 1 w 160"/>
                    <a:gd name="T3" fmla="*/ 0 h 335"/>
                    <a:gd name="T4" fmla="*/ 0 w 160"/>
                    <a:gd name="T5" fmla="*/ 0 h 335"/>
                    <a:gd name="T6" fmla="*/ 1 w 160"/>
                    <a:gd name="T7" fmla="*/ 0 h 335"/>
                    <a:gd name="T8" fmla="*/ 1 w 160"/>
                    <a:gd name="T9" fmla="*/ 0 h 335"/>
                    <a:gd name="T10" fmla="*/ 1 w 160"/>
                    <a:gd name="T11" fmla="*/ 0 h 335"/>
                    <a:gd name="T12" fmla="*/ 1 w 160"/>
                    <a:gd name="T13" fmla="*/ 0 h 335"/>
                    <a:gd name="T14" fmla="*/ 1 w 160"/>
                    <a:gd name="T15" fmla="*/ 0 h 335"/>
                    <a:gd name="T16" fmla="*/ 1 w 160"/>
                    <a:gd name="T17" fmla="*/ 0 h 33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069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>
                    <a:gd name="T0" fmla="*/ 1 w 642"/>
                    <a:gd name="T1" fmla="*/ 2 h 1188"/>
                    <a:gd name="T2" fmla="*/ 0 w 642"/>
                    <a:gd name="T3" fmla="*/ 1 h 1188"/>
                    <a:gd name="T4" fmla="*/ 1 w 642"/>
                    <a:gd name="T5" fmla="*/ 1 h 1188"/>
                    <a:gd name="T6" fmla="*/ 1 w 642"/>
                    <a:gd name="T7" fmla="*/ 0 h 1188"/>
                    <a:gd name="T8" fmla="*/ 1 w 642"/>
                    <a:gd name="T9" fmla="*/ 1 h 1188"/>
                    <a:gd name="T10" fmla="*/ 2 w 642"/>
                    <a:gd name="T11" fmla="*/ 3 h 1188"/>
                    <a:gd name="T12" fmla="*/ 2 w 642"/>
                    <a:gd name="T13" fmla="*/ 3 h 1188"/>
                    <a:gd name="T14" fmla="*/ 1 w 642"/>
                    <a:gd name="T15" fmla="*/ 1 h 1188"/>
                    <a:gd name="T16" fmla="*/ 1 w 642"/>
                    <a:gd name="T17" fmla="*/ 1 h 1188"/>
                    <a:gd name="T18" fmla="*/ 1 w 642"/>
                    <a:gd name="T19" fmla="*/ 1 h 1188"/>
                    <a:gd name="T20" fmla="*/ 1 w 642"/>
                    <a:gd name="T21" fmla="*/ 1 h 1188"/>
                    <a:gd name="T22" fmla="*/ 1 w 642"/>
                    <a:gd name="T23" fmla="*/ 2 h 1188"/>
                    <a:gd name="T24" fmla="*/ 1 w 642"/>
                    <a:gd name="T25" fmla="*/ 2 h 1188"/>
                    <a:gd name="T26" fmla="*/ 1 w 642"/>
                    <a:gd name="T27" fmla="*/ 2 h 1188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070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>
                    <a:gd name="T0" fmla="*/ 0 w 192"/>
                    <a:gd name="T1" fmla="*/ 1 h 504"/>
                    <a:gd name="T2" fmla="*/ 1 w 192"/>
                    <a:gd name="T3" fmla="*/ 1 h 504"/>
                    <a:gd name="T4" fmla="*/ 1 w 192"/>
                    <a:gd name="T5" fmla="*/ 1 h 504"/>
                    <a:gd name="T6" fmla="*/ 1 w 192"/>
                    <a:gd name="T7" fmla="*/ 1 h 504"/>
                    <a:gd name="T8" fmla="*/ 1 w 192"/>
                    <a:gd name="T9" fmla="*/ 1 h 504"/>
                    <a:gd name="T10" fmla="*/ 1 w 192"/>
                    <a:gd name="T11" fmla="*/ 1 h 504"/>
                    <a:gd name="T12" fmla="*/ 1 w 192"/>
                    <a:gd name="T13" fmla="*/ 1 h 504"/>
                    <a:gd name="T14" fmla="*/ 1 w 192"/>
                    <a:gd name="T15" fmla="*/ 1 h 504"/>
                    <a:gd name="T16" fmla="*/ 1 w 192"/>
                    <a:gd name="T17" fmla="*/ 0 h 504"/>
                    <a:gd name="T18" fmla="*/ 0 w 192"/>
                    <a:gd name="T19" fmla="*/ 1 h 504"/>
                    <a:gd name="T20" fmla="*/ 0 w 192"/>
                    <a:gd name="T21" fmla="*/ 1 h 504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071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>
                    <a:gd name="T0" fmla="*/ 1 w 390"/>
                    <a:gd name="T1" fmla="*/ 0 h 269"/>
                    <a:gd name="T2" fmla="*/ 1 w 390"/>
                    <a:gd name="T3" fmla="*/ 1 h 269"/>
                    <a:gd name="T4" fmla="*/ 1 w 390"/>
                    <a:gd name="T5" fmla="*/ 1 h 269"/>
                    <a:gd name="T6" fmla="*/ 0 w 390"/>
                    <a:gd name="T7" fmla="*/ 1 h 269"/>
                    <a:gd name="T8" fmla="*/ 0 w 390"/>
                    <a:gd name="T9" fmla="*/ 1 h 269"/>
                    <a:gd name="T10" fmla="*/ 1 w 390"/>
                    <a:gd name="T11" fmla="*/ 1 h 269"/>
                    <a:gd name="T12" fmla="*/ 1 w 390"/>
                    <a:gd name="T13" fmla="*/ 1 h 269"/>
                    <a:gd name="T14" fmla="*/ 1 w 390"/>
                    <a:gd name="T15" fmla="*/ 1 h 269"/>
                    <a:gd name="T16" fmla="*/ 1 w 390"/>
                    <a:gd name="T17" fmla="*/ 1 h 269"/>
                    <a:gd name="T18" fmla="*/ 1 w 390"/>
                    <a:gd name="T19" fmla="*/ 1 h 269"/>
                    <a:gd name="T20" fmla="*/ 1 w 390"/>
                    <a:gd name="T21" fmla="*/ 1 h 269"/>
                    <a:gd name="T22" fmla="*/ 1 w 390"/>
                    <a:gd name="T23" fmla="*/ 0 h 269"/>
                    <a:gd name="T24" fmla="*/ 1 w 390"/>
                    <a:gd name="T25" fmla="*/ 0 h 269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072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>
                    <a:gd name="T0" fmla="*/ 0 w 941"/>
                    <a:gd name="T1" fmla="*/ 1 h 424"/>
                    <a:gd name="T2" fmla="*/ 2 w 941"/>
                    <a:gd name="T3" fmla="*/ 0 h 424"/>
                    <a:gd name="T4" fmla="*/ 2 w 941"/>
                    <a:gd name="T5" fmla="*/ 1 h 424"/>
                    <a:gd name="T6" fmla="*/ 2 w 941"/>
                    <a:gd name="T7" fmla="*/ 1 h 424"/>
                    <a:gd name="T8" fmla="*/ 2 w 941"/>
                    <a:gd name="T9" fmla="*/ 1 h 424"/>
                    <a:gd name="T10" fmla="*/ 1 w 941"/>
                    <a:gd name="T11" fmla="*/ 1 h 424"/>
                    <a:gd name="T12" fmla="*/ 1 w 941"/>
                    <a:gd name="T13" fmla="*/ 1 h 424"/>
                    <a:gd name="T14" fmla="*/ 2 w 941"/>
                    <a:gd name="T15" fmla="*/ 1 h 424"/>
                    <a:gd name="T16" fmla="*/ 2 w 941"/>
                    <a:gd name="T17" fmla="*/ 1 h 424"/>
                    <a:gd name="T18" fmla="*/ 2 w 941"/>
                    <a:gd name="T19" fmla="*/ 1 h 424"/>
                    <a:gd name="T20" fmla="*/ 0 w 941"/>
                    <a:gd name="T21" fmla="*/ 1 h 424"/>
                    <a:gd name="T22" fmla="*/ 0 w 941"/>
                    <a:gd name="T23" fmla="*/ 1 h 424"/>
                    <a:gd name="T24" fmla="*/ 0 w 941"/>
                    <a:gd name="T25" fmla="*/ 1 h 424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073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>
                    <a:gd name="T0" fmla="*/ 0 w 488"/>
                    <a:gd name="T1" fmla="*/ 0 h 173"/>
                    <a:gd name="T2" fmla="*/ 1 w 488"/>
                    <a:gd name="T3" fmla="*/ 0 h 173"/>
                    <a:gd name="T4" fmla="*/ 1 w 488"/>
                    <a:gd name="T5" fmla="*/ 0 h 173"/>
                    <a:gd name="T6" fmla="*/ 1 w 488"/>
                    <a:gd name="T7" fmla="*/ 0 h 173"/>
                    <a:gd name="T8" fmla="*/ 1 w 488"/>
                    <a:gd name="T9" fmla="*/ 0 h 173"/>
                    <a:gd name="T10" fmla="*/ 1 w 488"/>
                    <a:gd name="T11" fmla="*/ 0 h 173"/>
                    <a:gd name="T12" fmla="*/ 1 w 488"/>
                    <a:gd name="T13" fmla="*/ 0 h 173"/>
                    <a:gd name="T14" fmla="*/ 1 w 488"/>
                    <a:gd name="T15" fmla="*/ 0 h 173"/>
                    <a:gd name="T16" fmla="*/ 1 w 488"/>
                    <a:gd name="T17" fmla="*/ 0 h 173"/>
                    <a:gd name="T18" fmla="*/ 1 w 488"/>
                    <a:gd name="T19" fmla="*/ 0 h 173"/>
                    <a:gd name="T20" fmla="*/ 1 w 488"/>
                    <a:gd name="T21" fmla="*/ 0 h 173"/>
                    <a:gd name="T22" fmla="*/ 1 w 488"/>
                    <a:gd name="T23" fmla="*/ 0 h 173"/>
                    <a:gd name="T24" fmla="*/ 1 w 488"/>
                    <a:gd name="T25" fmla="*/ 0 h 173"/>
                    <a:gd name="T26" fmla="*/ 1 w 488"/>
                    <a:gd name="T27" fmla="*/ 0 h 173"/>
                    <a:gd name="T28" fmla="*/ 0 w 488"/>
                    <a:gd name="T29" fmla="*/ 0 h 173"/>
                    <a:gd name="T30" fmla="*/ 0 w 488"/>
                    <a:gd name="T31" fmla="*/ 0 h 173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1035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1049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>
                <a:gd name="T0" fmla="*/ 0 w 772"/>
                <a:gd name="T1" fmla="*/ 2 h 3266"/>
                <a:gd name="T2" fmla="*/ 0 w 772"/>
                <a:gd name="T3" fmla="*/ 2 h 3266"/>
                <a:gd name="T4" fmla="*/ 0 w 772"/>
                <a:gd name="T5" fmla="*/ 1 h 3266"/>
                <a:gd name="T6" fmla="*/ 0 w 772"/>
                <a:gd name="T7" fmla="*/ 1 h 3266"/>
                <a:gd name="T8" fmla="*/ 0 w 772"/>
                <a:gd name="T9" fmla="*/ 1 h 3266"/>
                <a:gd name="T10" fmla="*/ 0 w 772"/>
                <a:gd name="T11" fmla="*/ 1 h 3266"/>
                <a:gd name="T12" fmla="*/ 0 w 772"/>
                <a:gd name="T13" fmla="*/ 1 h 3266"/>
                <a:gd name="T14" fmla="*/ 0 w 772"/>
                <a:gd name="T15" fmla="*/ 1 h 3266"/>
                <a:gd name="T16" fmla="*/ 0 w 772"/>
                <a:gd name="T17" fmla="*/ 1 h 3266"/>
                <a:gd name="T18" fmla="*/ 0 w 772"/>
                <a:gd name="T19" fmla="*/ 1 h 3266"/>
                <a:gd name="T20" fmla="*/ 0 w 772"/>
                <a:gd name="T21" fmla="*/ 0 h 3266"/>
                <a:gd name="T22" fmla="*/ 0 w 772"/>
                <a:gd name="T23" fmla="*/ 0 h 3266"/>
                <a:gd name="T24" fmla="*/ 0 w 772"/>
                <a:gd name="T25" fmla="*/ 0 h 3266"/>
                <a:gd name="T26" fmla="*/ 0 w 772"/>
                <a:gd name="T27" fmla="*/ 0 h 3266"/>
                <a:gd name="T28" fmla="*/ 0 w 772"/>
                <a:gd name="T29" fmla="*/ 0 h 3266"/>
                <a:gd name="T30" fmla="*/ 0 w 772"/>
                <a:gd name="T31" fmla="*/ 0 h 3266"/>
                <a:gd name="T32" fmla="*/ 0 w 772"/>
                <a:gd name="T33" fmla="*/ 0 h 3266"/>
                <a:gd name="T34" fmla="*/ 0 w 772"/>
                <a:gd name="T35" fmla="*/ 0 h 3266"/>
                <a:gd name="T36" fmla="*/ 0 w 772"/>
                <a:gd name="T37" fmla="*/ 0 h 3266"/>
                <a:gd name="T38" fmla="*/ 0 w 772"/>
                <a:gd name="T39" fmla="*/ 0 h 3266"/>
                <a:gd name="T40" fmla="*/ 0 w 772"/>
                <a:gd name="T41" fmla="*/ 0 h 3266"/>
                <a:gd name="T42" fmla="*/ 0 w 772"/>
                <a:gd name="T43" fmla="*/ 1 h 3266"/>
                <a:gd name="T44" fmla="*/ 0 w 772"/>
                <a:gd name="T45" fmla="*/ 1 h 3266"/>
                <a:gd name="T46" fmla="*/ 0 w 772"/>
                <a:gd name="T47" fmla="*/ 1 h 3266"/>
                <a:gd name="T48" fmla="*/ 0 w 772"/>
                <a:gd name="T49" fmla="*/ 1 h 3266"/>
                <a:gd name="T50" fmla="*/ 0 w 772"/>
                <a:gd name="T51" fmla="*/ 1 h 3266"/>
                <a:gd name="T52" fmla="*/ 0 w 772"/>
                <a:gd name="T53" fmla="*/ 1 h 3266"/>
                <a:gd name="T54" fmla="*/ 0 w 772"/>
                <a:gd name="T55" fmla="*/ 1 h 3266"/>
                <a:gd name="T56" fmla="*/ 0 w 772"/>
                <a:gd name="T57" fmla="*/ 2 h 3266"/>
                <a:gd name="T58" fmla="*/ 0 w 772"/>
                <a:gd name="T59" fmla="*/ 2 h 3266"/>
                <a:gd name="T60" fmla="*/ 0 w 772"/>
                <a:gd name="T61" fmla="*/ 2 h 3266"/>
                <a:gd name="T62" fmla="*/ 0 w 772"/>
                <a:gd name="T63" fmla="*/ 2 h 3266"/>
                <a:gd name="T64" fmla="*/ 0 w 772"/>
                <a:gd name="T65" fmla="*/ 2 h 32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0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>
                <a:gd name="T0" fmla="*/ 0 w 772"/>
                <a:gd name="T1" fmla="*/ 7 h 3266"/>
                <a:gd name="T2" fmla="*/ 0 w 772"/>
                <a:gd name="T3" fmla="*/ 6 h 3266"/>
                <a:gd name="T4" fmla="*/ 0 w 772"/>
                <a:gd name="T5" fmla="*/ 6 h 3266"/>
                <a:gd name="T6" fmla="*/ 0 w 772"/>
                <a:gd name="T7" fmla="*/ 5 h 3266"/>
                <a:gd name="T8" fmla="*/ 0 w 772"/>
                <a:gd name="T9" fmla="*/ 5 h 3266"/>
                <a:gd name="T10" fmla="*/ 0 w 772"/>
                <a:gd name="T11" fmla="*/ 5 h 3266"/>
                <a:gd name="T12" fmla="*/ 0 w 772"/>
                <a:gd name="T13" fmla="*/ 4 h 3266"/>
                <a:gd name="T14" fmla="*/ 0 w 772"/>
                <a:gd name="T15" fmla="*/ 4 h 3266"/>
                <a:gd name="T16" fmla="*/ 0 w 772"/>
                <a:gd name="T17" fmla="*/ 4 h 3266"/>
                <a:gd name="T18" fmla="*/ 0 w 772"/>
                <a:gd name="T19" fmla="*/ 4 h 3266"/>
                <a:gd name="T20" fmla="*/ 0 w 772"/>
                <a:gd name="T21" fmla="*/ 3 h 3266"/>
                <a:gd name="T22" fmla="*/ 0 w 772"/>
                <a:gd name="T23" fmla="*/ 2 h 3266"/>
                <a:gd name="T24" fmla="*/ 0 w 772"/>
                <a:gd name="T25" fmla="*/ 2 h 3266"/>
                <a:gd name="T26" fmla="*/ 0 w 772"/>
                <a:gd name="T27" fmla="*/ 2 h 3266"/>
                <a:gd name="T28" fmla="*/ 0 w 772"/>
                <a:gd name="T29" fmla="*/ 1 h 3266"/>
                <a:gd name="T30" fmla="*/ 0 w 772"/>
                <a:gd name="T31" fmla="*/ 0 h 3266"/>
                <a:gd name="T32" fmla="*/ 0 w 772"/>
                <a:gd name="T33" fmla="*/ 1 h 3266"/>
                <a:gd name="T34" fmla="*/ 0 w 772"/>
                <a:gd name="T35" fmla="*/ 2 h 3266"/>
                <a:gd name="T36" fmla="*/ 0 w 772"/>
                <a:gd name="T37" fmla="*/ 2 h 3266"/>
                <a:gd name="T38" fmla="*/ 0 w 772"/>
                <a:gd name="T39" fmla="*/ 2 h 3266"/>
                <a:gd name="T40" fmla="*/ 0 w 772"/>
                <a:gd name="T41" fmla="*/ 3 h 3266"/>
                <a:gd name="T42" fmla="*/ 0 w 772"/>
                <a:gd name="T43" fmla="*/ 3 h 3266"/>
                <a:gd name="T44" fmla="*/ 0 w 772"/>
                <a:gd name="T45" fmla="*/ 4 h 3266"/>
                <a:gd name="T46" fmla="*/ 0 w 772"/>
                <a:gd name="T47" fmla="*/ 4 h 3266"/>
                <a:gd name="T48" fmla="*/ 0 w 772"/>
                <a:gd name="T49" fmla="*/ 5 h 3266"/>
                <a:gd name="T50" fmla="*/ 0 w 772"/>
                <a:gd name="T51" fmla="*/ 5 h 3266"/>
                <a:gd name="T52" fmla="*/ 0 w 772"/>
                <a:gd name="T53" fmla="*/ 5 h 3266"/>
                <a:gd name="T54" fmla="*/ 0 w 772"/>
                <a:gd name="T55" fmla="*/ 6 h 3266"/>
                <a:gd name="T56" fmla="*/ 0 w 772"/>
                <a:gd name="T57" fmla="*/ 6 h 3266"/>
                <a:gd name="T58" fmla="*/ 0 w 772"/>
                <a:gd name="T59" fmla="*/ 7 h 3266"/>
                <a:gd name="T60" fmla="*/ 0 w 772"/>
                <a:gd name="T61" fmla="*/ 7 h 3266"/>
                <a:gd name="T62" fmla="*/ 0 w 772"/>
                <a:gd name="T63" fmla="*/ 7 h 3266"/>
                <a:gd name="T64" fmla="*/ 0 w 772"/>
                <a:gd name="T65" fmla="*/ 7 h 32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36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1037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1039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>
                  <a:gd name="T0" fmla="*/ 0 w 245"/>
                  <a:gd name="T1" fmla="*/ 0 h 806"/>
                  <a:gd name="T2" fmla="*/ 0 w 245"/>
                  <a:gd name="T3" fmla="*/ 0 h 806"/>
                  <a:gd name="T4" fmla="*/ 0 w 245"/>
                  <a:gd name="T5" fmla="*/ 0 h 806"/>
                  <a:gd name="T6" fmla="*/ 0 w 245"/>
                  <a:gd name="T7" fmla="*/ 0 h 806"/>
                  <a:gd name="T8" fmla="*/ 0 w 245"/>
                  <a:gd name="T9" fmla="*/ 0 h 806"/>
                  <a:gd name="T10" fmla="*/ 0 w 245"/>
                  <a:gd name="T11" fmla="*/ 0 h 806"/>
                  <a:gd name="T12" fmla="*/ 0 w 245"/>
                  <a:gd name="T13" fmla="*/ 0 h 806"/>
                  <a:gd name="T14" fmla="*/ 0 w 245"/>
                  <a:gd name="T15" fmla="*/ 0 h 80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040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1041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>
                    <a:gd name="T0" fmla="*/ 0 w 604"/>
                    <a:gd name="T1" fmla="*/ 0 h 349"/>
                    <a:gd name="T2" fmla="*/ 0 w 604"/>
                    <a:gd name="T3" fmla="*/ 0 h 349"/>
                    <a:gd name="T4" fmla="*/ 0 w 604"/>
                    <a:gd name="T5" fmla="*/ 0 h 349"/>
                    <a:gd name="T6" fmla="*/ 0 w 604"/>
                    <a:gd name="T7" fmla="*/ 0 h 349"/>
                    <a:gd name="T8" fmla="*/ 0 w 604"/>
                    <a:gd name="T9" fmla="*/ 0 h 349"/>
                    <a:gd name="T10" fmla="*/ 0 w 604"/>
                    <a:gd name="T11" fmla="*/ 0 h 349"/>
                    <a:gd name="T12" fmla="*/ 0 w 604"/>
                    <a:gd name="T13" fmla="*/ 0 h 349"/>
                    <a:gd name="T14" fmla="*/ 0 w 604"/>
                    <a:gd name="T15" fmla="*/ 0 h 349"/>
                    <a:gd name="T16" fmla="*/ 0 w 604"/>
                    <a:gd name="T17" fmla="*/ 0 h 349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042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59" y="321"/>
                  <a:ext cx="269" cy="438"/>
                </a:xfrm>
                <a:custGeom>
                  <a:avLst/>
                  <a:gdLst>
                    <a:gd name="T0" fmla="*/ 0 w 1064"/>
                    <a:gd name="T1" fmla="*/ 0 h 1230"/>
                    <a:gd name="T2" fmla="*/ 0 w 1064"/>
                    <a:gd name="T3" fmla="*/ 0 h 1230"/>
                    <a:gd name="T4" fmla="*/ 0 w 1064"/>
                    <a:gd name="T5" fmla="*/ 0 h 1230"/>
                    <a:gd name="T6" fmla="*/ 0 w 1064"/>
                    <a:gd name="T7" fmla="*/ 0 h 1230"/>
                    <a:gd name="T8" fmla="*/ 0 w 1064"/>
                    <a:gd name="T9" fmla="*/ 0 h 1230"/>
                    <a:gd name="T10" fmla="*/ 0 w 1064"/>
                    <a:gd name="T11" fmla="*/ 0 h 1230"/>
                    <a:gd name="T12" fmla="*/ 0 w 1064"/>
                    <a:gd name="T13" fmla="*/ 0 h 1230"/>
                    <a:gd name="T14" fmla="*/ 0 w 1064"/>
                    <a:gd name="T15" fmla="*/ 0 h 1230"/>
                    <a:gd name="T16" fmla="*/ 0 w 1064"/>
                    <a:gd name="T17" fmla="*/ 0 h 1230"/>
                    <a:gd name="T18" fmla="*/ 0 w 1064"/>
                    <a:gd name="T19" fmla="*/ 0 h 1230"/>
                    <a:gd name="T20" fmla="*/ 0 w 1064"/>
                    <a:gd name="T21" fmla="*/ 0 h 1230"/>
                    <a:gd name="T22" fmla="*/ 0 w 1064"/>
                    <a:gd name="T23" fmla="*/ 0 h 1230"/>
                    <a:gd name="T24" fmla="*/ 0 w 1064"/>
                    <a:gd name="T25" fmla="*/ 0 h 1230"/>
                    <a:gd name="T26" fmla="*/ 0 w 1064"/>
                    <a:gd name="T27" fmla="*/ 0 h 1230"/>
                    <a:gd name="T28" fmla="*/ 0 w 1064"/>
                    <a:gd name="T29" fmla="*/ 0 h 1230"/>
                    <a:gd name="T30" fmla="*/ 0 w 1064"/>
                    <a:gd name="T31" fmla="*/ 0 h 1230"/>
                    <a:gd name="T32" fmla="*/ 0 w 1064"/>
                    <a:gd name="T33" fmla="*/ 0 h 1230"/>
                    <a:gd name="T34" fmla="*/ 0 w 1064"/>
                    <a:gd name="T35" fmla="*/ 0 h 1230"/>
                    <a:gd name="T36" fmla="*/ 0 w 1064"/>
                    <a:gd name="T37" fmla="*/ 0 h 1230"/>
                    <a:gd name="T38" fmla="*/ 0 w 1064"/>
                    <a:gd name="T39" fmla="*/ 0 h 1230"/>
                    <a:gd name="T40" fmla="*/ 0 w 1064"/>
                    <a:gd name="T41" fmla="*/ 0 h 1230"/>
                    <a:gd name="T42" fmla="*/ 0 w 1064"/>
                    <a:gd name="T43" fmla="*/ 0 h 1230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043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69" y="171"/>
                  <a:ext cx="505" cy="898"/>
                </a:xfrm>
                <a:custGeom>
                  <a:avLst/>
                  <a:gdLst>
                    <a:gd name="T0" fmla="*/ 0 w 2002"/>
                    <a:gd name="T1" fmla="*/ 0 h 2521"/>
                    <a:gd name="T2" fmla="*/ 0 w 2002"/>
                    <a:gd name="T3" fmla="*/ 0 h 2521"/>
                    <a:gd name="T4" fmla="*/ 0 w 2002"/>
                    <a:gd name="T5" fmla="*/ 0 h 2521"/>
                    <a:gd name="T6" fmla="*/ 0 w 2002"/>
                    <a:gd name="T7" fmla="*/ 0 h 2521"/>
                    <a:gd name="T8" fmla="*/ 0 w 2002"/>
                    <a:gd name="T9" fmla="*/ 0 h 2521"/>
                    <a:gd name="T10" fmla="*/ 0 w 2002"/>
                    <a:gd name="T11" fmla="*/ 0 h 25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044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>
                    <a:gd name="T0" fmla="*/ 0 w 3007"/>
                    <a:gd name="T1" fmla="*/ 0 h 3771"/>
                    <a:gd name="T2" fmla="*/ 0 w 3007"/>
                    <a:gd name="T3" fmla="*/ 0 h 3771"/>
                    <a:gd name="T4" fmla="*/ 0 w 3007"/>
                    <a:gd name="T5" fmla="*/ 0 h 3771"/>
                    <a:gd name="T6" fmla="*/ 0 w 3007"/>
                    <a:gd name="T7" fmla="*/ 0 h 3771"/>
                    <a:gd name="T8" fmla="*/ 0 w 3007"/>
                    <a:gd name="T9" fmla="*/ 0 h 3771"/>
                    <a:gd name="T10" fmla="*/ 0 w 3007"/>
                    <a:gd name="T11" fmla="*/ 0 h 3771"/>
                    <a:gd name="T12" fmla="*/ 0 w 3007"/>
                    <a:gd name="T13" fmla="*/ 0 h 3771"/>
                    <a:gd name="T14" fmla="*/ 0 w 3007"/>
                    <a:gd name="T15" fmla="*/ 0 h 3771"/>
                    <a:gd name="T16" fmla="*/ 0 w 3007"/>
                    <a:gd name="T17" fmla="*/ 0 h 3771"/>
                    <a:gd name="T18" fmla="*/ 0 w 3007"/>
                    <a:gd name="T19" fmla="*/ 0 h 3771"/>
                    <a:gd name="T20" fmla="*/ 0 w 3007"/>
                    <a:gd name="T21" fmla="*/ 0 h 3771"/>
                    <a:gd name="T22" fmla="*/ 0 w 3007"/>
                    <a:gd name="T23" fmla="*/ 0 h 3771"/>
                    <a:gd name="T24" fmla="*/ 0 w 3007"/>
                    <a:gd name="T25" fmla="*/ 0 h 3771"/>
                    <a:gd name="T26" fmla="*/ 0 w 3007"/>
                    <a:gd name="T27" fmla="*/ 0 h 3771"/>
                    <a:gd name="T28" fmla="*/ 0 w 3007"/>
                    <a:gd name="T29" fmla="*/ 0 h 3771"/>
                    <a:gd name="T30" fmla="*/ 0 w 3007"/>
                    <a:gd name="T31" fmla="*/ 0 h 3771"/>
                    <a:gd name="T32" fmla="*/ 0 w 3007"/>
                    <a:gd name="T33" fmla="*/ 0 h 3771"/>
                    <a:gd name="T34" fmla="*/ 0 w 3007"/>
                    <a:gd name="T35" fmla="*/ 0 h 3771"/>
                    <a:gd name="T36" fmla="*/ 0 w 3007"/>
                    <a:gd name="T37" fmla="*/ 0 h 3771"/>
                    <a:gd name="T38" fmla="*/ 0 w 3007"/>
                    <a:gd name="T39" fmla="*/ 0 h 3771"/>
                    <a:gd name="T40" fmla="*/ 0 w 3007"/>
                    <a:gd name="T41" fmla="*/ 0 h 3771"/>
                    <a:gd name="T42" fmla="*/ 0 w 3007"/>
                    <a:gd name="T43" fmla="*/ 0 h 3771"/>
                    <a:gd name="T44" fmla="*/ 0 w 3007"/>
                    <a:gd name="T45" fmla="*/ 0 h 3771"/>
                    <a:gd name="T46" fmla="*/ 0 w 3007"/>
                    <a:gd name="T47" fmla="*/ 0 h 3771"/>
                    <a:gd name="T48" fmla="*/ 0 w 3007"/>
                    <a:gd name="T49" fmla="*/ 0 h 3771"/>
                    <a:gd name="T50" fmla="*/ 0 w 3007"/>
                    <a:gd name="T51" fmla="*/ 0 h 3771"/>
                    <a:gd name="T52" fmla="*/ 0 w 3007"/>
                    <a:gd name="T53" fmla="*/ 0 h 3771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045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308" y="886"/>
                  <a:ext cx="169" cy="122"/>
                </a:xfrm>
                <a:custGeom>
                  <a:avLst/>
                  <a:gdLst>
                    <a:gd name="T0" fmla="*/ 0 w 673"/>
                    <a:gd name="T1" fmla="*/ 0 h 342"/>
                    <a:gd name="T2" fmla="*/ 0 w 673"/>
                    <a:gd name="T3" fmla="*/ 0 h 342"/>
                    <a:gd name="T4" fmla="*/ 0 w 673"/>
                    <a:gd name="T5" fmla="*/ 0 h 342"/>
                    <a:gd name="T6" fmla="*/ 0 w 673"/>
                    <a:gd name="T7" fmla="*/ 0 h 342"/>
                    <a:gd name="T8" fmla="*/ 0 w 673"/>
                    <a:gd name="T9" fmla="*/ 0 h 342"/>
                    <a:gd name="T10" fmla="*/ 0 w 673"/>
                    <a:gd name="T11" fmla="*/ 0 h 342"/>
                    <a:gd name="T12" fmla="*/ 0 w 673"/>
                    <a:gd name="T13" fmla="*/ 0 h 342"/>
                    <a:gd name="T14" fmla="*/ 0 w 673"/>
                    <a:gd name="T15" fmla="*/ 0 h 342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046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795"/>
                  <a:ext cx="181" cy="144"/>
                </a:xfrm>
                <a:custGeom>
                  <a:avLst/>
                  <a:gdLst>
                    <a:gd name="T0" fmla="*/ 0 w 716"/>
                    <a:gd name="T1" fmla="*/ 0 h 403"/>
                    <a:gd name="T2" fmla="*/ 0 w 716"/>
                    <a:gd name="T3" fmla="*/ 0 h 403"/>
                    <a:gd name="T4" fmla="*/ 0 w 716"/>
                    <a:gd name="T5" fmla="*/ 0 h 403"/>
                    <a:gd name="T6" fmla="*/ 0 w 716"/>
                    <a:gd name="T7" fmla="*/ 0 h 403"/>
                    <a:gd name="T8" fmla="*/ 0 w 716"/>
                    <a:gd name="T9" fmla="*/ 0 h 403"/>
                    <a:gd name="T10" fmla="*/ 0 w 716"/>
                    <a:gd name="T11" fmla="*/ 0 h 403"/>
                    <a:gd name="T12" fmla="*/ 0 w 716"/>
                    <a:gd name="T13" fmla="*/ 0 h 403"/>
                    <a:gd name="T14" fmla="*/ 0 w 716"/>
                    <a:gd name="T15" fmla="*/ 0 h 40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047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>
                    <a:gd name="T0" fmla="*/ 0 w 717"/>
                    <a:gd name="T1" fmla="*/ 0 h 411"/>
                    <a:gd name="T2" fmla="*/ 0 w 717"/>
                    <a:gd name="T3" fmla="*/ 0 h 411"/>
                    <a:gd name="T4" fmla="*/ 0 w 717"/>
                    <a:gd name="T5" fmla="*/ 0 h 411"/>
                    <a:gd name="T6" fmla="*/ 0 w 717"/>
                    <a:gd name="T7" fmla="*/ 0 h 411"/>
                    <a:gd name="T8" fmla="*/ 0 w 717"/>
                    <a:gd name="T9" fmla="*/ 0 h 411"/>
                    <a:gd name="T10" fmla="*/ 0 w 717"/>
                    <a:gd name="T11" fmla="*/ 0 h 411"/>
                    <a:gd name="T12" fmla="*/ 0 w 717"/>
                    <a:gd name="T13" fmla="*/ 0 h 411"/>
                    <a:gd name="T14" fmla="*/ 0 w 717"/>
                    <a:gd name="T15" fmla="*/ 0 h 41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048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58" y="131"/>
                  <a:ext cx="179" cy="138"/>
                </a:xfrm>
                <a:custGeom>
                  <a:avLst/>
                  <a:gdLst>
                    <a:gd name="T0" fmla="*/ 0 w 709"/>
                    <a:gd name="T1" fmla="*/ 0 h 386"/>
                    <a:gd name="T2" fmla="*/ 0 w 709"/>
                    <a:gd name="T3" fmla="*/ 0 h 386"/>
                    <a:gd name="T4" fmla="*/ 0 w 709"/>
                    <a:gd name="T5" fmla="*/ 0 h 386"/>
                    <a:gd name="T6" fmla="*/ 0 w 709"/>
                    <a:gd name="T7" fmla="*/ 0 h 386"/>
                    <a:gd name="T8" fmla="*/ 0 w 709"/>
                    <a:gd name="T9" fmla="*/ 0 h 386"/>
                    <a:gd name="T10" fmla="*/ 0 w 709"/>
                    <a:gd name="T11" fmla="*/ 0 h 386"/>
                    <a:gd name="T12" fmla="*/ 0 w 709"/>
                    <a:gd name="T13" fmla="*/ 0 h 386"/>
                    <a:gd name="T14" fmla="*/ 0 w 709"/>
                    <a:gd name="T15" fmla="*/ 0 h 38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sp>
          <p:nvSpPr>
            <p:cNvPr id="1038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6" r:id="rId1"/>
    <p:sldLayoutId id="2147484046" r:id="rId2"/>
    <p:sldLayoutId id="2147484047" r:id="rId3"/>
    <p:sldLayoutId id="2147484048" r:id="rId4"/>
    <p:sldLayoutId id="2147484049" r:id="rId5"/>
    <p:sldLayoutId id="2147484050" r:id="rId6"/>
    <p:sldLayoutId id="2147484051" r:id="rId7"/>
    <p:sldLayoutId id="2147484052" r:id="rId8"/>
    <p:sldLayoutId id="2147484053" r:id="rId9"/>
    <p:sldLayoutId id="2147484054" r:id="rId10"/>
    <p:sldLayoutId id="2147484055" r:id="rId11"/>
  </p:sldLayoutIdLst>
  <p:transition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60.jpe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mailto:senco@burleigh.herts.sch.uk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login.schoolgateway.com/0/auth/login" TargetMode="Externa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84" y="67013"/>
            <a:ext cx="2120219" cy="2066587"/>
          </a:xfrm>
          <a:prstGeom prst="rect">
            <a:avLst/>
          </a:prstGeom>
        </p:spPr>
      </p:pic>
      <p:sp>
        <p:nvSpPr>
          <p:cNvPr id="5122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09600" y="-685800"/>
            <a:ext cx="7696200" cy="5257800"/>
          </a:xfrm>
        </p:spPr>
        <p:txBody>
          <a:bodyPr anchor="ctr"/>
          <a:lstStyle/>
          <a:p>
            <a:pPr eaLnBrk="1" hangingPunct="1"/>
            <a:r>
              <a:rPr lang="en-US" altLang="en-US" sz="4000">
                <a:solidFill>
                  <a:srgbClr val="000000"/>
                </a:solidFill>
              </a:rPr>
              <a:t>	</a:t>
            </a:r>
            <a:br>
              <a:rPr lang="en-US" altLang="en-US" sz="4000">
                <a:solidFill>
                  <a:srgbClr val="000000"/>
                </a:solidFill>
              </a:rPr>
            </a:br>
            <a:r>
              <a:rPr lang="en-US" altLang="en-US" sz="4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Welcome to</a:t>
            </a:r>
            <a:br>
              <a:rPr lang="en-US" altLang="en-US" sz="4000">
                <a:solidFill>
                  <a:srgbClr val="000000"/>
                </a:solidFill>
              </a:rPr>
            </a:br>
            <a:r>
              <a:rPr lang="en-US" altLang="en-US" sz="4000">
                <a:solidFill>
                  <a:srgbClr val="000000"/>
                </a:solidFill>
                <a:latin typeface="Calibri" pitchFamily="34" charset="0"/>
              </a:rPr>
              <a:t>Burleigh Reception</a:t>
            </a:r>
            <a:br>
              <a:rPr lang="en-US" altLang="en-US" sz="4000">
                <a:solidFill>
                  <a:srgbClr val="000000"/>
                </a:solidFill>
                <a:latin typeface="Calibri" pitchFamily="34" charset="0"/>
              </a:rPr>
            </a:br>
            <a:r>
              <a:rPr lang="en-US" altLang="en-US" sz="4000">
                <a:solidFill>
                  <a:srgbClr val="000000"/>
                </a:solidFill>
                <a:latin typeface="Calibri" pitchFamily="34" charset="0"/>
              </a:rPr>
              <a:t>What is EYFS?</a:t>
            </a:r>
            <a:br>
              <a:rPr lang="en-US" altLang="en-US" sz="4000">
                <a:solidFill>
                  <a:srgbClr val="000000"/>
                </a:solidFill>
                <a:latin typeface="Calibri" pitchFamily="34" charset="0"/>
              </a:rPr>
            </a:br>
            <a:br>
              <a:rPr lang="en-US" altLang="en-US" sz="4000">
                <a:solidFill>
                  <a:srgbClr val="000000"/>
                </a:solidFill>
              </a:rPr>
            </a:br>
            <a:br>
              <a:rPr lang="en-US" altLang="en-US" sz="4000">
                <a:solidFill>
                  <a:srgbClr val="000000"/>
                </a:solidFill>
              </a:rPr>
            </a:br>
            <a:endParaRPr lang="en-US" altLang="en-US" sz="4000">
              <a:solidFill>
                <a:srgbClr val="00000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00" y="3007063"/>
            <a:ext cx="5562600" cy="23177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27264"/>
            <a:ext cx="7543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err="1">
                <a:latin typeface="Calibri" pitchFamily="34" charset="0"/>
                <a:cs typeface="Calibri" pitchFamily="34" charset="0"/>
              </a:rPr>
              <a:t>Burleigh</a:t>
            </a:r>
            <a:r>
              <a:rPr lang="en-GB" sz="4000">
                <a:latin typeface="Calibri" pitchFamily="34" charset="0"/>
                <a:cs typeface="Calibri" pitchFamily="34" charset="0"/>
              </a:rPr>
              <a:t> Staff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485C75-D587-4BD1-840F-38671F5E32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85" y="67014"/>
            <a:ext cx="1501700" cy="1463714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8B92B63-BB9B-2D5E-D352-A3FB384A8A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3685712"/>
              </p:ext>
            </p:extLst>
          </p:nvPr>
        </p:nvGraphicFramePr>
        <p:xfrm>
          <a:off x="1371600" y="1498127"/>
          <a:ext cx="7010400" cy="3754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71800">
                  <a:extLst>
                    <a:ext uri="{9D8B030D-6E8A-4147-A177-3AD203B41FA5}">
                      <a16:colId xmlns:a16="http://schemas.microsoft.com/office/drawing/2014/main" val="1015584703"/>
                    </a:ext>
                  </a:extLst>
                </a:gridCol>
                <a:gridCol w="4038600">
                  <a:extLst>
                    <a:ext uri="{9D8B030D-6E8A-4147-A177-3AD203B41FA5}">
                      <a16:colId xmlns:a16="http://schemas.microsoft.com/office/drawing/2014/main" val="9850287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8441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None/>
                      </a:pPr>
                      <a:r>
                        <a:rPr lang="en-GB" sz="2400" b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Head Teacher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Mr Norman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36293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Deputy Head Teacher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Miss Maxwell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01811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Early Years Leader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Mrs Lovelock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77502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Reception Teachers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Miss Osejindu, Mrs Martin, Mrs Marino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09064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Reception 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Ms Daley, Mrs Christodoulou and Ms </a:t>
                      </a:r>
                      <a:r>
                        <a:rPr lang="en-GB" sz="2400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Finnigan</a:t>
                      </a:r>
                      <a:endParaRPr lang="en-GB" sz="2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GB" sz="2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6342066"/>
                  </a:ext>
                </a:extLst>
              </a:tr>
            </a:tbl>
          </a:graphicData>
        </a:graphic>
      </p:graphicFrame>
    </p:spTree>
  </p:cSld>
  <p:clrMapOvr>
    <a:masterClrMapping/>
  </p:clrMapOvr>
  <p:transition advClick="0">
    <p:zo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D95131E-409A-455C-A878-84785E904C3C}"/>
              </a:ext>
            </a:extLst>
          </p:cNvPr>
          <p:cNvSpPr/>
          <p:nvPr/>
        </p:nvSpPr>
        <p:spPr>
          <a:xfrm>
            <a:off x="762000" y="1305342"/>
            <a:ext cx="73152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To help you to understand the curriculum that your child will be covering in Reception.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To understand how we teach in order to cover the requirements of the curriculum.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To help you to understand our form of assessments</a:t>
            </a:r>
          </a:p>
          <a:p>
            <a:pPr marL="365760" indent="-256032" fontAlgn="auto">
              <a:spcAft>
                <a:spcPts val="0"/>
              </a:spcAft>
              <a:buFontTx/>
              <a:buNone/>
              <a:defRPr/>
            </a:pP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To identify the key ways in which you can help your child at home and in school.</a:t>
            </a:r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id="{5035E8B7-89CC-4868-B0BC-305D15FDC189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kern="0">
                <a:latin typeface="Calibri" panose="020F0502020204030204" pitchFamily="34" charset="0"/>
                <a:cs typeface="Calibri" panose="020F0502020204030204" pitchFamily="34" charset="0"/>
              </a:rPr>
              <a:t>This PowerPoint is….</a:t>
            </a:r>
          </a:p>
        </p:txBody>
      </p:sp>
    </p:spTree>
    <p:extLst>
      <p:ext uri="{BB962C8B-B14F-4D97-AF65-F5344CB8AC3E}">
        <p14:creationId xmlns:p14="http://schemas.microsoft.com/office/powerpoint/2010/main" val="147094068"/>
      </p:ext>
    </p:extLst>
  </p:cSld>
  <p:clrMapOvr>
    <a:masterClrMapping/>
  </p:clrMapOvr>
  <p:transition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4555FFF-FC33-4E52-B989-57EC66C8DF05}"/>
              </a:ext>
            </a:extLst>
          </p:cNvPr>
          <p:cNvSpPr txBox="1">
            <a:spLocks/>
          </p:cNvSpPr>
          <p:nvPr/>
        </p:nvSpPr>
        <p:spPr>
          <a:xfrm>
            <a:off x="457200" y="1481138"/>
            <a:ext cx="8229600" cy="452596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en-GB" kern="0">
                <a:latin typeface="Calibri" panose="020F0502020204030204" pitchFamily="34" charset="0"/>
                <a:cs typeface="Calibri" panose="020F0502020204030204" pitchFamily="34" charset="0"/>
              </a:rPr>
              <a:t>The Early Years Foundation Stage (E.Y.F.S.) is the stage of education for children from </a:t>
            </a:r>
            <a:r>
              <a:rPr lang="en-GB" kern="0">
                <a:solidFill>
                  <a:schemeClr val="folHlin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birth</a:t>
            </a:r>
            <a:r>
              <a:rPr lang="en-GB" kern="0">
                <a:latin typeface="Calibri" panose="020F0502020204030204" pitchFamily="34" charset="0"/>
                <a:cs typeface="Calibri" panose="020F0502020204030204" pitchFamily="34" charset="0"/>
              </a:rPr>
              <a:t> to the </a:t>
            </a:r>
            <a:r>
              <a:rPr lang="en-GB" kern="0">
                <a:solidFill>
                  <a:schemeClr val="folHlin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end of the Reception year.</a:t>
            </a:r>
            <a:r>
              <a:rPr lang="en-GB" ker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en-GB" ker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en-US" kern="0">
                <a:latin typeface="Calibri" panose="020F0502020204030204" pitchFamily="34" charset="0"/>
                <a:cs typeface="Calibri" panose="020F0502020204030204" pitchFamily="34" charset="0"/>
              </a:rPr>
              <a:t>It is based on the recognition that children learn best through </a:t>
            </a:r>
            <a:r>
              <a:rPr lang="en-US" kern="0">
                <a:solidFill>
                  <a:schemeClr val="folHlin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play and active learning.</a:t>
            </a:r>
            <a:r>
              <a:rPr lang="en-US" ker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109728" indent="0" fontAlgn="auto">
              <a:spcAft>
                <a:spcPts val="0"/>
              </a:spcAft>
              <a:buFont typeface="Wingdings 3"/>
              <a:buNone/>
              <a:defRPr/>
            </a:pPr>
            <a:endParaRPr lang="en-US" kern="0">
              <a:latin typeface="Comic Sans MS" pitchFamily="66" charset="0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en-US" kern="0">
              <a:latin typeface="Comic Sans MS" pitchFamily="66" charset="0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en-GB" kern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D3328FF-71DD-4F56-90B4-B8CCBBD81158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7315200" cy="1143000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kern="0">
                <a:latin typeface="Calibri" panose="020F0502020204030204" pitchFamily="34" charset="0"/>
                <a:cs typeface="Calibri" panose="020F0502020204030204" pitchFamily="34" charset="0"/>
              </a:rPr>
              <a:t>What is the Early Years Foundation Stage? </a:t>
            </a:r>
          </a:p>
        </p:txBody>
      </p:sp>
    </p:spTree>
    <p:extLst>
      <p:ext uri="{BB962C8B-B14F-4D97-AF65-F5344CB8AC3E}">
        <p14:creationId xmlns:p14="http://schemas.microsoft.com/office/powerpoint/2010/main" val="333127049"/>
      </p:ext>
    </p:extLst>
  </p:cSld>
  <p:clrMapOvr>
    <a:masterClrMapping/>
  </p:clrMapOvr>
  <p:transition>
    <p:zo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000" y="533400"/>
            <a:ext cx="7391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alibri" pitchFamily="34" charset="0"/>
                <a:cs typeface="Calibri" pitchFamily="34" charset="0"/>
              </a:rPr>
              <a:t>Reception Timetable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1143000"/>
            <a:ext cx="79248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400" dirty="0">
                <a:latin typeface="Calibri" pitchFamily="34" charset="0"/>
                <a:cs typeface="Calibri" pitchFamily="34" charset="0"/>
              </a:rPr>
              <a:t>Early work/ Fine motor skills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>
                <a:latin typeface="Calibri" pitchFamily="34" charset="0"/>
                <a:cs typeface="Calibri" pitchFamily="34" charset="0"/>
              </a:rPr>
              <a:t>Phonics groups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>
                <a:latin typeface="Calibri" pitchFamily="34" charset="0"/>
                <a:cs typeface="Calibri" pitchFamily="34" charset="0"/>
              </a:rPr>
              <a:t>Snack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>
                <a:latin typeface="Calibri" pitchFamily="34" charset="0"/>
                <a:cs typeface="Calibri" pitchFamily="34" charset="0"/>
              </a:rPr>
              <a:t>C.H.I.L – inside and outside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>
                <a:latin typeface="Calibri" pitchFamily="34" charset="0"/>
                <a:cs typeface="Calibri" pitchFamily="34" charset="0"/>
              </a:rPr>
              <a:t>Maths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>
                <a:latin typeface="Calibri" pitchFamily="34" charset="0"/>
                <a:cs typeface="Calibri" pitchFamily="34" charset="0"/>
              </a:rPr>
              <a:t>Lunch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>
                <a:latin typeface="Calibri" pitchFamily="34" charset="0"/>
                <a:cs typeface="Calibri" pitchFamily="34" charset="0"/>
              </a:rPr>
              <a:t>TOPIC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>
                <a:latin typeface="Calibri" pitchFamily="34" charset="0"/>
                <a:cs typeface="Calibri" pitchFamily="34" charset="0"/>
              </a:rPr>
              <a:t>PE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>
                <a:latin typeface="Calibri" pitchFamily="34" charset="0"/>
                <a:cs typeface="Calibri" pitchFamily="34" charset="0"/>
              </a:rPr>
              <a:t>Music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>
                <a:latin typeface="Calibri" pitchFamily="34" charset="0"/>
                <a:cs typeface="Calibri" pitchFamily="34" charset="0"/>
              </a:rPr>
              <a:t>C.H.I.L- inside and outside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>
                <a:latin typeface="Calibri" pitchFamily="34" charset="0"/>
                <a:cs typeface="Calibri" pitchFamily="34" charset="0"/>
              </a:rPr>
              <a:t>Story / songs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>
                <a:latin typeface="Calibri" pitchFamily="34" charset="0"/>
                <a:cs typeface="Calibri" pitchFamily="34" charset="0"/>
              </a:rPr>
              <a:t>Home Time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3450" y="3506192"/>
            <a:ext cx="2238333" cy="118073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2400" y="2896157"/>
            <a:ext cx="2390775" cy="179077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0150" y="1241286"/>
            <a:ext cx="2264565" cy="1696238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8661284-464D-2E33-4E7F-BDFA2EFB65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6114" y="1012876"/>
            <a:ext cx="4740549" cy="56675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76DFAA0-093F-B695-2711-E14D8E71C9A4}"/>
              </a:ext>
            </a:extLst>
          </p:cNvPr>
          <p:cNvSpPr txBox="1"/>
          <p:nvPr/>
        </p:nvSpPr>
        <p:spPr>
          <a:xfrm>
            <a:off x="1819656" y="194697"/>
            <a:ext cx="4572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Calibri" pitchFamily="34" charset="0"/>
                <a:cs typeface="Calibri" pitchFamily="34" charset="0"/>
              </a:rPr>
              <a:t>Topics for the Year</a:t>
            </a:r>
          </a:p>
        </p:txBody>
      </p:sp>
    </p:spTree>
    <p:extLst>
      <p:ext uri="{BB962C8B-B14F-4D97-AF65-F5344CB8AC3E}">
        <p14:creationId xmlns:p14="http://schemas.microsoft.com/office/powerpoint/2010/main" val="2657196701"/>
      </p:ext>
    </p:extLst>
  </p:cSld>
  <p:clrMapOvr>
    <a:masterClrMapping/>
  </p:clrMapOvr>
  <p:transition>
    <p:zo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838200"/>
          </a:xfrm>
        </p:spPr>
        <p:txBody>
          <a:bodyPr/>
          <a:lstStyle/>
          <a:p>
            <a:r>
              <a:rPr lang="en-GB" sz="4000">
                <a:latin typeface="Calibri" pitchFamily="34" charset="0"/>
                <a:cs typeface="Calibri" pitchFamily="34" charset="0"/>
              </a:rPr>
              <a:t>Routines and Procedures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6359" y="1139041"/>
            <a:ext cx="498985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400">
                <a:latin typeface="Calibri" pitchFamily="34" charset="0"/>
                <a:cs typeface="Calibri" pitchFamily="34" charset="0"/>
              </a:rPr>
              <a:t>Uniform- all </a:t>
            </a:r>
            <a:r>
              <a:rPr lang="en-GB" sz="2400" b="1" u="sng">
                <a:latin typeface="Calibri" pitchFamily="34" charset="0"/>
                <a:cs typeface="Calibri" pitchFamily="34" charset="0"/>
              </a:rPr>
              <a:t>named</a:t>
            </a:r>
            <a:r>
              <a:rPr lang="en-GB" sz="2400">
                <a:latin typeface="Calibri" pitchFamily="34" charset="0"/>
                <a:cs typeface="Calibri" pitchFamily="34" charset="0"/>
              </a:rPr>
              <a:t> please</a:t>
            </a:r>
          </a:p>
          <a:p>
            <a:pPr>
              <a:buFont typeface="Arial" pitchFamily="34" charset="0"/>
              <a:buChar char="•"/>
            </a:pPr>
            <a:r>
              <a:rPr lang="en-GB" sz="2400">
                <a:latin typeface="Calibri" pitchFamily="34" charset="0"/>
                <a:cs typeface="Calibri" pitchFamily="34" charset="0"/>
              </a:rPr>
              <a:t>Outdoor – coats, wellies, sun cream, hats</a:t>
            </a:r>
          </a:p>
          <a:p>
            <a:pPr>
              <a:buFont typeface="Arial" pitchFamily="34" charset="0"/>
              <a:buChar char="•"/>
            </a:pPr>
            <a:r>
              <a:rPr lang="en-GB" sz="2400">
                <a:latin typeface="Calibri" pitchFamily="34" charset="0"/>
                <a:cs typeface="Calibri" pitchFamily="34" charset="0"/>
              </a:rPr>
              <a:t> Water bottles – named and water only, no juice</a:t>
            </a:r>
          </a:p>
          <a:p>
            <a:pPr>
              <a:buFont typeface="Arial" pitchFamily="34" charset="0"/>
              <a:buChar char="•"/>
            </a:pPr>
            <a:r>
              <a:rPr lang="en-GB" sz="2400">
                <a:latin typeface="Calibri" pitchFamily="34" charset="0"/>
                <a:cs typeface="Calibri" pitchFamily="34" charset="0"/>
              </a:rPr>
              <a:t>Book Bag brought to school every day</a:t>
            </a:r>
          </a:p>
          <a:p>
            <a:pPr>
              <a:buFont typeface="Arial" pitchFamily="34" charset="0"/>
              <a:buChar char="•"/>
            </a:pPr>
            <a:r>
              <a:rPr lang="en-GB" sz="2400">
                <a:latin typeface="Calibri" pitchFamily="34" charset="0"/>
                <a:cs typeface="Calibri" pitchFamily="34" charset="0"/>
              </a:rPr>
              <a:t>Hair – tied back</a:t>
            </a:r>
          </a:p>
          <a:p>
            <a:pPr>
              <a:buFont typeface="Arial" pitchFamily="34" charset="0"/>
              <a:buChar char="•"/>
            </a:pPr>
            <a:r>
              <a:rPr lang="en-GB" sz="2400">
                <a:latin typeface="Calibri" pitchFamily="34" charset="0"/>
                <a:cs typeface="Calibri" pitchFamily="34" charset="0"/>
              </a:rPr>
              <a:t>Jewellery - small studs only</a:t>
            </a:r>
          </a:p>
          <a:p>
            <a:pPr>
              <a:buFont typeface="Arial" pitchFamily="34" charset="0"/>
              <a:buChar char="•"/>
            </a:pPr>
            <a:r>
              <a:rPr lang="en-GB" sz="2400">
                <a:latin typeface="Calibri" pitchFamily="34" charset="0"/>
                <a:cs typeface="Calibri" pitchFamily="34" charset="0"/>
              </a:rPr>
              <a:t>Medical – anything we need to know</a:t>
            </a:r>
          </a:p>
          <a:p>
            <a:pPr>
              <a:buFont typeface="Arial" pitchFamily="34" charset="0"/>
              <a:buChar char="•"/>
            </a:pPr>
            <a:r>
              <a:rPr lang="en-GB" sz="2400">
                <a:latin typeface="Calibri" pitchFamily="34" charset="0"/>
                <a:cs typeface="Calibri" pitchFamily="34" charset="0"/>
              </a:rPr>
              <a:t>Collecting children at home time</a:t>
            </a:r>
          </a:p>
          <a:p>
            <a:pPr>
              <a:buFont typeface="Arial" pitchFamily="34" charset="0"/>
              <a:buChar char="•"/>
            </a:pPr>
            <a:r>
              <a:rPr lang="en-GB" sz="2400">
                <a:latin typeface="Calibri" pitchFamily="34" charset="0"/>
                <a:cs typeface="Calibri" pitchFamily="34" charset="0"/>
              </a:rPr>
              <a:t>Dinners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BDAE924-41F2-DA16-F5A7-ED263C2CB5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6216" y="2569500"/>
            <a:ext cx="3281984" cy="3367059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D2B6149-22E1-4FE2-8C45-8FE0C2F3CBF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817" y="2726871"/>
            <a:ext cx="2021234" cy="201385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8EBDC56-4F51-4261-BFC9-98261DE3CE9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07546"/>
            <a:ext cx="2126502" cy="1724025"/>
          </a:xfrm>
          <a:prstGeom prst="rect">
            <a:avLst/>
          </a:prstGeom>
        </p:spPr>
      </p:pic>
      <p:sp>
        <p:nvSpPr>
          <p:cNvPr id="614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76200"/>
            <a:ext cx="8229600" cy="1371600"/>
          </a:xfrm>
        </p:spPr>
        <p:txBody>
          <a:bodyPr anchor="ctr"/>
          <a:lstStyle/>
          <a:p>
            <a:pPr eaLnBrk="1" hangingPunct="1"/>
            <a:r>
              <a:rPr lang="en-US" altLang="en-US">
                <a:latin typeface="Calibri" pitchFamily="34" charset="0"/>
              </a:rPr>
              <a:t>   What is the EYFS?</a:t>
            </a:r>
          </a:p>
        </p:txBody>
      </p:sp>
      <p:sp>
        <p:nvSpPr>
          <p:cNvPr id="5123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905000" y="1066800"/>
            <a:ext cx="6172200" cy="5334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Blip>
                <a:blip r:embed="rId5"/>
              </a:buBlip>
              <a:defRPr/>
            </a:pPr>
            <a:r>
              <a:rPr lang="en-GB" sz="2000" b="1">
                <a:latin typeface="Calibri" panose="020F0502020204030204" pitchFamily="34" charset="0"/>
              </a:rPr>
              <a:t>Early Years Foundation Stage is the National Curriculum for children in Nursery and Reception.</a:t>
            </a:r>
            <a:endParaRPr lang="en-US" sz="2000" b="1">
              <a:latin typeface="Calibri" panose="020F050202020403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Blip>
                <a:blip r:embed="rId5"/>
              </a:buBlip>
              <a:defRPr/>
            </a:pPr>
            <a:r>
              <a:rPr lang="en-US" sz="2000">
                <a:latin typeface="Calibri" panose="020F0502020204030204" pitchFamily="34" charset="0"/>
              </a:rPr>
              <a:t>There are 3 Prime areas of learning: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000">
                <a:solidFill>
                  <a:srgbClr val="0000CC"/>
                </a:solidFill>
                <a:latin typeface="Calibri" panose="020F0502020204030204" pitchFamily="34" charset="0"/>
              </a:rPr>
              <a:t>Communication and Language.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000">
                <a:solidFill>
                  <a:srgbClr val="0000CC"/>
                </a:solidFill>
                <a:latin typeface="Calibri" panose="020F0502020204030204" pitchFamily="34" charset="0"/>
              </a:rPr>
              <a:t>Physical Development.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000">
                <a:solidFill>
                  <a:srgbClr val="0000CC"/>
                </a:solidFill>
                <a:latin typeface="Calibri" panose="020F0502020204030204" pitchFamily="34" charset="0"/>
              </a:rPr>
              <a:t>Personal Social and Emotional Development.</a:t>
            </a:r>
          </a:p>
          <a:p>
            <a:pPr eaLnBrk="1" hangingPunct="1">
              <a:lnSpc>
                <a:spcPct val="90000"/>
              </a:lnSpc>
              <a:buFontTx/>
              <a:buBlip>
                <a:blip r:embed="rId5"/>
              </a:buBlip>
              <a:defRPr/>
            </a:pPr>
            <a:r>
              <a:rPr lang="en-US" sz="2000">
                <a:latin typeface="Calibri" panose="020F0502020204030204" pitchFamily="34" charset="0"/>
              </a:rPr>
              <a:t> There are 4 Specific areas of learning: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000">
                <a:solidFill>
                  <a:srgbClr val="0000CC"/>
                </a:solidFill>
                <a:latin typeface="Calibri" panose="020F0502020204030204" pitchFamily="34" charset="0"/>
              </a:rPr>
              <a:t>Literacy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000">
                <a:solidFill>
                  <a:srgbClr val="0000CC"/>
                </a:solidFill>
                <a:latin typeface="Calibri" panose="020F0502020204030204" pitchFamily="34" charset="0"/>
              </a:rPr>
              <a:t>Mathematics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000">
                <a:solidFill>
                  <a:srgbClr val="0000CC"/>
                </a:solidFill>
                <a:latin typeface="Calibri" panose="020F0502020204030204" pitchFamily="34" charset="0"/>
              </a:rPr>
              <a:t>Understanding the World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000">
                <a:solidFill>
                  <a:srgbClr val="0000CC"/>
                </a:solidFill>
                <a:latin typeface="Calibri" panose="020F0502020204030204" pitchFamily="34" charset="0"/>
              </a:rPr>
              <a:t>Expressive Arts and Design</a:t>
            </a:r>
          </a:p>
          <a:p>
            <a:pPr eaLnBrk="1" hangingPunct="1">
              <a:lnSpc>
                <a:spcPct val="90000"/>
              </a:lnSpc>
              <a:buFontTx/>
              <a:buBlip>
                <a:blip r:embed="rId5"/>
              </a:buBlip>
              <a:defRPr/>
            </a:pPr>
            <a:r>
              <a:rPr lang="en-GB" sz="2000">
                <a:latin typeface="Calibri" panose="020F0502020204030204" pitchFamily="34" charset="0"/>
              </a:rPr>
              <a:t>All areas of learning are reflected inside and outdoors</a:t>
            </a:r>
            <a:endParaRPr lang="en-US" sz="2000">
              <a:latin typeface="Calibri" panose="020F050202020403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Blip>
                <a:blip r:embed="rId5"/>
              </a:buBlip>
              <a:defRPr/>
            </a:pPr>
            <a:endParaRPr lang="en-US" sz="2000"/>
          </a:p>
          <a:p>
            <a:pPr eaLnBrk="1" hangingPunct="1">
              <a:lnSpc>
                <a:spcPct val="90000"/>
              </a:lnSpc>
              <a:buFontTx/>
              <a:buBlip>
                <a:blip r:embed="rId5"/>
              </a:buBlip>
              <a:defRPr/>
            </a:pPr>
            <a:endParaRPr lang="en-US" sz="2000"/>
          </a:p>
          <a:p>
            <a:pPr eaLnBrk="1" hangingPunct="1">
              <a:lnSpc>
                <a:spcPct val="90000"/>
              </a:lnSpc>
              <a:buFontTx/>
              <a:buBlip>
                <a:blip r:embed="rId5"/>
              </a:buBlip>
              <a:defRPr/>
            </a:pPr>
            <a:endParaRPr lang="en-US" sz="2000"/>
          </a:p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endParaRPr lang="en-US" sz="2000"/>
          </a:p>
        </p:txBody>
      </p:sp>
    </p:spTree>
  </p:cSld>
  <p:clrMapOvr>
    <a:masterClrMapping/>
  </p:clrMapOvr>
  <p:transition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0"/>
            <a:ext cx="8458200" cy="1600200"/>
          </a:xfrm>
        </p:spPr>
        <p:txBody>
          <a:bodyPr anchor="ctr"/>
          <a:lstStyle/>
          <a:p>
            <a:pPr algn="l" eaLnBrk="1" hangingPunct="1"/>
            <a:r>
              <a:rPr lang="en-US" altLang="en-US">
                <a:latin typeface="Calibri" pitchFamily="34" charset="0"/>
              </a:rPr>
              <a:t>PSED</a:t>
            </a:r>
            <a:br>
              <a:rPr lang="en-US" altLang="en-US">
                <a:latin typeface="Calibri" pitchFamily="34" charset="0"/>
              </a:rPr>
            </a:br>
            <a:r>
              <a:rPr lang="en-US" altLang="en-US" sz="2800">
                <a:latin typeface="Calibri" pitchFamily="34" charset="0"/>
              </a:rPr>
              <a:t>Personal, Social and Emotional Development</a:t>
            </a:r>
            <a:endParaRPr lang="en-US" altLang="en-US">
              <a:latin typeface="Calibri" pitchFamily="34" charset="0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28600" y="1447800"/>
            <a:ext cx="4648200" cy="4114800"/>
          </a:xfrm>
        </p:spPr>
        <p:txBody>
          <a:bodyPr/>
          <a:lstStyle/>
          <a:p>
            <a:pPr eaLnBrk="1" hangingPunct="1">
              <a:buFontTx/>
              <a:buBlip>
                <a:blip r:embed="rId3"/>
              </a:buBlip>
              <a:defRPr/>
            </a:pPr>
            <a:r>
              <a:rPr lang="en-US" sz="2800">
                <a:latin typeface="Calibri" panose="020F0502020204030204" pitchFamily="34" charset="0"/>
              </a:rPr>
              <a:t>Making friends</a:t>
            </a:r>
          </a:p>
          <a:p>
            <a:pPr eaLnBrk="1" hangingPunct="1">
              <a:buFontTx/>
              <a:buBlip>
                <a:blip r:embed="rId3"/>
              </a:buBlip>
              <a:defRPr/>
            </a:pPr>
            <a:r>
              <a:rPr lang="en-US" sz="2800">
                <a:latin typeface="Calibri" panose="020F0502020204030204" pitchFamily="34" charset="0"/>
              </a:rPr>
              <a:t>Learning rules </a:t>
            </a:r>
          </a:p>
          <a:p>
            <a:pPr eaLnBrk="1" hangingPunct="1">
              <a:buFontTx/>
              <a:buBlip>
                <a:blip r:embed="rId3"/>
              </a:buBlip>
              <a:defRPr/>
            </a:pPr>
            <a:r>
              <a:rPr lang="en-US" sz="2800">
                <a:latin typeface="Calibri" panose="020F0502020204030204" pitchFamily="34" charset="0"/>
              </a:rPr>
              <a:t>Learning daily routines</a:t>
            </a:r>
          </a:p>
          <a:p>
            <a:pPr eaLnBrk="1" hangingPunct="1">
              <a:buFontTx/>
              <a:buBlip>
                <a:blip r:embed="rId3"/>
              </a:buBlip>
              <a:defRPr/>
            </a:pPr>
            <a:r>
              <a:rPr lang="en-US" sz="2800">
                <a:latin typeface="Calibri" panose="020F0502020204030204" pitchFamily="34" charset="0"/>
              </a:rPr>
              <a:t>Learning about other</a:t>
            </a:r>
          </a:p>
          <a:p>
            <a:pPr eaLnBrk="1" hangingPunct="1">
              <a:buFontTx/>
              <a:buNone/>
              <a:defRPr/>
            </a:pPr>
            <a:r>
              <a:rPr lang="en-US" sz="2800">
                <a:latin typeface="Calibri" panose="020F0502020204030204" pitchFamily="34" charset="0"/>
              </a:rPr>
              <a:t>   cultures and respect</a:t>
            </a:r>
          </a:p>
          <a:p>
            <a:pPr eaLnBrk="1" hangingPunct="1">
              <a:buFontTx/>
              <a:buBlip>
                <a:blip r:embed="rId3"/>
              </a:buBlip>
              <a:defRPr/>
            </a:pPr>
            <a:r>
              <a:rPr lang="en-US" sz="2800">
                <a:latin typeface="Calibri" panose="020F0502020204030204" pitchFamily="34" charset="0"/>
              </a:rPr>
              <a:t>Understanding boundaries</a:t>
            </a:r>
          </a:p>
          <a:p>
            <a:pPr eaLnBrk="1" hangingPunct="1">
              <a:buFontTx/>
              <a:buBlip>
                <a:blip r:embed="rId3"/>
              </a:buBlip>
              <a:defRPr/>
            </a:pPr>
            <a:r>
              <a:rPr lang="en-US" sz="2800">
                <a:latin typeface="Calibri" panose="020F0502020204030204" pitchFamily="34" charset="0"/>
              </a:rPr>
              <a:t>Making good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sz="2800">
                <a:latin typeface="Calibri" panose="020F0502020204030204" pitchFamily="34" charset="0"/>
              </a:rPr>
              <a:t>   relationships with adults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7538"/>
          <a:stretch/>
        </p:blipFill>
        <p:spPr>
          <a:xfrm>
            <a:off x="5486400" y="1752600"/>
            <a:ext cx="2724149" cy="198119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897"/>
          <a:stretch/>
        </p:blipFill>
        <p:spPr>
          <a:xfrm>
            <a:off x="6248400" y="4038600"/>
            <a:ext cx="1443567" cy="1436915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3400" y="152400"/>
            <a:ext cx="7391400" cy="1371600"/>
          </a:xfrm>
        </p:spPr>
        <p:txBody>
          <a:bodyPr anchor="ctr"/>
          <a:lstStyle/>
          <a:p>
            <a:pPr eaLnBrk="1" hangingPunct="1"/>
            <a:r>
              <a:rPr lang="en-US" altLang="en-US">
                <a:latin typeface="Calibri" pitchFamily="34" charset="0"/>
              </a:rPr>
              <a:t>PSED - How can you help?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04800" y="1447800"/>
            <a:ext cx="7696200" cy="3962400"/>
          </a:xfrm>
        </p:spPr>
        <p:txBody>
          <a:bodyPr/>
          <a:lstStyle/>
          <a:p>
            <a:pPr eaLnBrk="1" hangingPunct="1">
              <a:buFontTx/>
              <a:buBlip>
                <a:blip r:embed="rId2"/>
              </a:buBlip>
            </a:pPr>
            <a:r>
              <a:rPr lang="en-GB" altLang="en-US" sz="2800">
                <a:latin typeface="Calibri" pitchFamily="34" charset="0"/>
              </a:rPr>
              <a:t>You can help by encouraging your child to use the toilet independently, wash their hands.</a:t>
            </a:r>
          </a:p>
          <a:p>
            <a:pPr eaLnBrk="1" hangingPunct="1">
              <a:buFontTx/>
              <a:buBlip>
                <a:blip r:embed="rId2"/>
              </a:buBlip>
            </a:pPr>
            <a:r>
              <a:rPr lang="en-GB" altLang="en-US" sz="2800">
                <a:latin typeface="Calibri" pitchFamily="34" charset="0"/>
              </a:rPr>
              <a:t>Put on and fasten their coats, clothes and shoes.</a:t>
            </a:r>
          </a:p>
          <a:p>
            <a:pPr eaLnBrk="1" hangingPunct="1">
              <a:buFontTx/>
              <a:buBlip>
                <a:blip r:embed="rId2"/>
              </a:buBlip>
            </a:pPr>
            <a:r>
              <a:rPr lang="en-GB" altLang="en-US" sz="2800">
                <a:latin typeface="Calibri" pitchFamily="34" charset="0"/>
              </a:rPr>
              <a:t>Eat with a knife and fork.</a:t>
            </a:r>
          </a:p>
          <a:p>
            <a:pPr eaLnBrk="1" hangingPunct="1">
              <a:buFontTx/>
              <a:buBlip>
                <a:blip r:embed="rId2"/>
              </a:buBlip>
            </a:pPr>
            <a:r>
              <a:rPr lang="en-GB" altLang="en-US" sz="2800">
                <a:latin typeface="Calibri" pitchFamily="34" charset="0"/>
              </a:rPr>
              <a:t>Playing games which encourage sharing and turn taking will help your child to build their social skills.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4600" y="4495800"/>
            <a:ext cx="1676400" cy="20934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9402" y="4767213"/>
            <a:ext cx="2489700" cy="1448090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2722" y="177132"/>
            <a:ext cx="6870700" cy="1447800"/>
          </a:xfrm>
        </p:spPr>
        <p:txBody>
          <a:bodyPr anchor="ctr"/>
          <a:lstStyle/>
          <a:p>
            <a:pPr algn="l" eaLnBrk="1" hangingPunct="1"/>
            <a:br>
              <a:rPr lang="en-US" altLang="en-US">
                <a:latin typeface="Calibri" pitchFamily="34" charset="0"/>
              </a:rPr>
            </a:br>
            <a:r>
              <a:rPr lang="en-US" altLang="en-US">
                <a:latin typeface="Calibri" pitchFamily="34" charset="0"/>
              </a:rPr>
              <a:t>PD</a:t>
            </a:r>
            <a:br>
              <a:rPr lang="en-US" altLang="en-US">
                <a:latin typeface="Calibri" pitchFamily="34" charset="0"/>
              </a:rPr>
            </a:br>
            <a:r>
              <a:rPr lang="en-US" altLang="en-US" sz="3600">
                <a:latin typeface="Calibri" pitchFamily="34" charset="0"/>
              </a:rPr>
              <a:t>Physical Development</a:t>
            </a:r>
            <a:br>
              <a:rPr lang="en-US" altLang="en-US">
                <a:latin typeface="Calibri" pitchFamily="34" charset="0"/>
              </a:rPr>
            </a:br>
            <a:br>
              <a:rPr lang="en-US" altLang="en-US">
                <a:latin typeface="Calibri" pitchFamily="34" charset="0"/>
              </a:rPr>
            </a:br>
            <a:endParaRPr lang="en-US" altLang="en-US">
              <a:latin typeface="Calibri" pitchFamily="34" charset="0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876800" y="838200"/>
            <a:ext cx="3657600" cy="43434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2400">
                <a:latin typeface="Calibri" panose="020F0502020204030204" pitchFamily="34" charset="0"/>
              </a:rPr>
              <a:t>Gross and fine motor skills</a:t>
            </a:r>
          </a:p>
          <a:p>
            <a:pPr eaLnBrk="1" hangingPunct="1">
              <a:buFontTx/>
              <a:buBlip>
                <a:blip r:embed="rId2"/>
              </a:buBlip>
              <a:defRPr/>
            </a:pPr>
            <a:r>
              <a:rPr lang="en-US" altLang="en-US" sz="2400">
                <a:latin typeface="Calibri" panose="020F0502020204030204" pitchFamily="34" charset="0"/>
              </a:rPr>
              <a:t>Malleable resources (play dough and construction kits)</a:t>
            </a:r>
          </a:p>
          <a:p>
            <a:pPr eaLnBrk="1" hangingPunct="1">
              <a:buFontTx/>
              <a:buBlip>
                <a:blip r:embed="rId2"/>
              </a:buBlip>
              <a:defRPr/>
            </a:pPr>
            <a:r>
              <a:rPr lang="en-US" altLang="en-US" sz="2400">
                <a:latin typeface="Calibri" panose="020F0502020204030204" pitchFamily="34" charset="0"/>
              </a:rPr>
              <a:t>Fasten shoes and coats    </a:t>
            </a:r>
          </a:p>
          <a:p>
            <a:pPr eaLnBrk="1" hangingPunct="1">
              <a:buFontTx/>
              <a:buBlip>
                <a:blip r:embed="rId2"/>
              </a:buBlip>
              <a:defRPr/>
            </a:pPr>
            <a:r>
              <a:rPr lang="en-US" altLang="en-US" sz="2400">
                <a:latin typeface="Calibri" panose="020F0502020204030204" pitchFamily="34" charset="0"/>
              </a:rPr>
              <a:t>Outdoor area,  climbing frame </a:t>
            </a:r>
          </a:p>
          <a:p>
            <a:pPr eaLnBrk="1" hangingPunct="1">
              <a:buFontTx/>
              <a:buBlip>
                <a:blip r:embed="rId2"/>
              </a:buBlip>
              <a:defRPr/>
            </a:pPr>
            <a:r>
              <a:rPr lang="en-US" altLang="en-US" sz="2400">
                <a:latin typeface="Calibri" panose="020F0502020204030204" pitchFamily="34" charset="0"/>
              </a:rPr>
              <a:t>Pencil control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3800" y="4800600"/>
            <a:ext cx="2695575" cy="16954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400" y="3342132"/>
            <a:ext cx="1866900" cy="18669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9875" y="1447800"/>
            <a:ext cx="1847850" cy="2476500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3400" y="152400"/>
            <a:ext cx="7086600" cy="1600200"/>
          </a:xfrm>
        </p:spPr>
        <p:txBody>
          <a:bodyPr anchor="ctr"/>
          <a:lstStyle/>
          <a:p>
            <a:pPr eaLnBrk="1" hangingPunct="1"/>
            <a:r>
              <a:rPr lang="en-US" altLang="en-US">
                <a:latin typeface="Calibri" pitchFamily="34" charset="0"/>
              </a:rPr>
              <a:t>Physical Development</a:t>
            </a:r>
            <a:br>
              <a:rPr lang="en-US" altLang="en-US">
                <a:latin typeface="Calibri" pitchFamily="34" charset="0"/>
              </a:rPr>
            </a:br>
            <a:r>
              <a:rPr lang="en-US" altLang="en-US">
                <a:latin typeface="Calibri" pitchFamily="34" charset="0"/>
              </a:rPr>
              <a:t>How can you help?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" y="1828800"/>
            <a:ext cx="7543800" cy="3657600"/>
          </a:xfrm>
        </p:spPr>
        <p:txBody>
          <a:bodyPr/>
          <a:lstStyle/>
          <a:p>
            <a:pPr eaLnBrk="1" hangingPunct="1">
              <a:buFontTx/>
              <a:buBlip>
                <a:blip r:embed="rId2"/>
              </a:buBlip>
            </a:pPr>
            <a:r>
              <a:rPr lang="en-GB" altLang="en-US" sz="2400">
                <a:latin typeface="Calibri" pitchFamily="34" charset="0"/>
              </a:rPr>
              <a:t>Give children time to run, jump, climb and play outdoors.</a:t>
            </a:r>
          </a:p>
          <a:p>
            <a:pPr eaLnBrk="1" hangingPunct="1">
              <a:buFontTx/>
              <a:buBlip>
                <a:blip r:embed="rId2"/>
              </a:buBlip>
            </a:pPr>
            <a:r>
              <a:rPr lang="en-GB" altLang="en-US" sz="2400">
                <a:latin typeface="Calibri" pitchFamily="34" charset="0"/>
              </a:rPr>
              <a:t>Encourage children to take part in activities such as building, drawing, threading beads, or filling and emptying containers in the water.</a:t>
            </a:r>
            <a:endParaRPr lang="en-US" altLang="en-US" sz="2400">
              <a:latin typeface="Calibri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1200" y="4676775"/>
            <a:ext cx="2590800" cy="17716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0200" y="3614166"/>
            <a:ext cx="2771775" cy="1647825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-152400"/>
            <a:ext cx="6870700" cy="1600200"/>
          </a:xfrm>
        </p:spPr>
        <p:txBody>
          <a:bodyPr anchor="ctr"/>
          <a:lstStyle/>
          <a:p>
            <a:pPr algn="l" eaLnBrk="1" hangingPunct="1"/>
            <a:r>
              <a:rPr lang="en-US" altLang="en-US">
                <a:latin typeface="Calibri" pitchFamily="34" charset="0"/>
              </a:rPr>
              <a:t>CL</a:t>
            </a:r>
            <a:br>
              <a:rPr lang="en-US" altLang="en-US">
                <a:latin typeface="Calibri" pitchFamily="34" charset="0"/>
              </a:rPr>
            </a:br>
            <a:r>
              <a:rPr lang="en-US" altLang="en-US" sz="2800">
                <a:latin typeface="Calibri" pitchFamily="34" charset="0"/>
              </a:rPr>
              <a:t>Communication and Language</a:t>
            </a:r>
            <a:endParaRPr lang="en-US" altLang="en-US">
              <a:latin typeface="Calibri" pitchFamily="34" charset="0"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28600" y="1524000"/>
            <a:ext cx="2667000" cy="2743200"/>
          </a:xfrm>
        </p:spPr>
        <p:txBody>
          <a:bodyPr/>
          <a:lstStyle/>
          <a:p>
            <a:pPr eaLnBrk="1" hangingPunct="1">
              <a:buFontTx/>
              <a:buBlip>
                <a:blip r:embed="rId3"/>
              </a:buBlip>
            </a:pPr>
            <a:r>
              <a:rPr lang="en-US" altLang="en-US" sz="2400"/>
              <a:t>      </a:t>
            </a:r>
            <a:r>
              <a:rPr lang="en-US" altLang="en-US" sz="2400">
                <a:latin typeface="Calibri" pitchFamily="34" charset="0"/>
              </a:rPr>
              <a:t>Stories</a:t>
            </a:r>
          </a:p>
          <a:p>
            <a:pPr eaLnBrk="1" hangingPunct="1">
              <a:buFontTx/>
              <a:buBlip>
                <a:blip r:embed="rId3"/>
              </a:buBlip>
            </a:pPr>
            <a:r>
              <a:rPr lang="en-US" altLang="en-US" sz="2400">
                <a:latin typeface="Calibri" pitchFamily="34" charset="0"/>
              </a:rPr>
              <a:t>       Speaking</a:t>
            </a:r>
          </a:p>
          <a:p>
            <a:pPr eaLnBrk="1" hangingPunct="1">
              <a:buFontTx/>
              <a:buBlip>
                <a:blip r:embed="rId3"/>
              </a:buBlip>
            </a:pPr>
            <a:r>
              <a:rPr lang="en-US" altLang="en-US" sz="2400">
                <a:latin typeface="Calibri" pitchFamily="34" charset="0"/>
              </a:rPr>
              <a:t>       Listening</a:t>
            </a:r>
          </a:p>
          <a:p>
            <a:pPr eaLnBrk="1" hangingPunct="1">
              <a:buFontTx/>
              <a:buBlip>
                <a:blip r:embed="rId3"/>
              </a:buBlip>
            </a:pPr>
            <a:r>
              <a:rPr lang="en-US" altLang="en-US" sz="2400">
                <a:latin typeface="Calibri" pitchFamily="34" charset="0"/>
              </a:rPr>
              <a:t>       Role play</a:t>
            </a:r>
          </a:p>
          <a:p>
            <a:pPr eaLnBrk="1" hangingPunct="1">
              <a:buFontTx/>
              <a:buBlip>
                <a:blip r:embed="rId3"/>
              </a:buBlip>
            </a:pPr>
            <a:r>
              <a:rPr lang="en-US" altLang="en-US" sz="2400">
                <a:latin typeface="Calibri" pitchFamily="34" charset="0"/>
              </a:rPr>
              <a:t>       Singing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7112" y="4114800"/>
            <a:ext cx="2808288" cy="247928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5000" y="4478142"/>
            <a:ext cx="2600325" cy="1752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6212" y="1752600"/>
            <a:ext cx="3810000" cy="1905000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-381000"/>
            <a:ext cx="7772400" cy="2057400"/>
          </a:xfrm>
        </p:spPr>
        <p:txBody>
          <a:bodyPr anchor="ctr"/>
          <a:lstStyle/>
          <a:p>
            <a:pPr eaLnBrk="1" hangingPunct="1"/>
            <a:r>
              <a:rPr lang="en-US" altLang="en-US">
                <a:latin typeface="Calibri" pitchFamily="34" charset="0"/>
              </a:rPr>
              <a:t>CL – How you can help?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04800" y="1143000"/>
            <a:ext cx="7848600" cy="3962400"/>
          </a:xfrm>
        </p:spPr>
        <p:txBody>
          <a:bodyPr/>
          <a:lstStyle/>
          <a:p>
            <a:pPr eaLnBrk="1" hangingPunct="1">
              <a:buFontTx/>
              <a:buBlip>
                <a:blip r:embed="rId3"/>
              </a:buBlip>
              <a:defRPr/>
            </a:pPr>
            <a:r>
              <a:rPr lang="en-GB" sz="2400">
                <a:latin typeface="Calibri" panose="020F0502020204030204" pitchFamily="34" charset="0"/>
              </a:rPr>
              <a:t>Singing songs and nursery rhymes</a:t>
            </a:r>
          </a:p>
          <a:p>
            <a:pPr eaLnBrk="1" hangingPunct="1">
              <a:buFontTx/>
              <a:buBlip>
                <a:blip r:embed="rId3"/>
              </a:buBlip>
              <a:defRPr/>
            </a:pPr>
            <a:r>
              <a:rPr lang="en-GB" sz="2400">
                <a:latin typeface="Calibri" panose="020F0502020204030204" pitchFamily="34" charset="0"/>
              </a:rPr>
              <a:t>Taking time to listen to them talking </a:t>
            </a:r>
            <a:br>
              <a:rPr lang="en-GB" sz="2400">
                <a:latin typeface="Calibri" panose="020F0502020204030204" pitchFamily="34" charset="0"/>
              </a:rPr>
            </a:br>
            <a:r>
              <a:rPr lang="en-GB" sz="2400">
                <a:latin typeface="Calibri" panose="020F0502020204030204" pitchFamily="34" charset="0"/>
              </a:rPr>
              <a:t>about things they’ve done and answering</a:t>
            </a:r>
            <a:br>
              <a:rPr lang="en-GB" sz="2400">
                <a:latin typeface="Calibri" panose="020F0502020204030204" pitchFamily="34" charset="0"/>
              </a:rPr>
            </a:br>
            <a:r>
              <a:rPr lang="en-GB" sz="2400">
                <a:latin typeface="Calibri" panose="020F0502020204030204" pitchFamily="34" charset="0"/>
              </a:rPr>
              <a:t>their questions.</a:t>
            </a:r>
          </a:p>
          <a:p>
            <a:pPr eaLnBrk="1" hangingPunct="1">
              <a:buFontTx/>
              <a:buBlip>
                <a:blip r:embed="rId3"/>
              </a:buBlip>
              <a:defRPr/>
            </a:pPr>
            <a:r>
              <a:rPr lang="en-GB" sz="2400">
                <a:latin typeface="Calibri" panose="020F0502020204030204" pitchFamily="34" charset="0"/>
              </a:rPr>
              <a:t>Share books together everyday.</a:t>
            </a:r>
          </a:p>
          <a:p>
            <a:pPr eaLnBrk="1" hangingPunct="1">
              <a:buFontTx/>
              <a:buBlip>
                <a:blip r:embed="rId3"/>
              </a:buBlip>
              <a:defRPr/>
            </a:pPr>
            <a:r>
              <a:rPr lang="en-GB" sz="2400">
                <a:latin typeface="Calibri" panose="020F0502020204030204" pitchFamily="34" charset="0"/>
              </a:rPr>
              <a:t>Visit the library for story sessions.</a:t>
            </a:r>
          </a:p>
          <a:p>
            <a:pPr eaLnBrk="1" hangingPunct="1">
              <a:buFontTx/>
              <a:buBlip>
                <a:blip r:embed="rId3"/>
              </a:buBlip>
              <a:defRPr/>
            </a:pPr>
            <a:r>
              <a:rPr lang="en-GB" sz="2400">
                <a:latin typeface="Calibri" panose="020F0502020204030204" pitchFamily="34" charset="0"/>
              </a:rPr>
              <a:t>Asking for well-known stories to be retold in your child’s own words.</a:t>
            </a:r>
          </a:p>
          <a:p>
            <a:pPr marL="0" indent="0" eaLnBrk="1" hangingPunct="1">
              <a:buFontTx/>
              <a:buNone/>
              <a:defRPr/>
            </a:pPr>
            <a:endParaRPr lang="en-GB" sz="2400"/>
          </a:p>
          <a:p>
            <a:pPr eaLnBrk="1" hangingPunct="1">
              <a:defRPr/>
            </a:pPr>
            <a:endParaRPr lang="en-US" sz="24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BC58A4-32A3-4575-994C-A595BF4B02F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6944" y="4419600"/>
            <a:ext cx="1661256" cy="20574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6492291-0896-49F7-BC9A-00B06C4905F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4174" y="4343401"/>
            <a:ext cx="2670211" cy="1905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A8C582D-545D-4193-ABD5-E5C1D9CA80A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3776" y="4419600"/>
            <a:ext cx="1767840" cy="22098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3F715FE-9313-4DCA-8405-8E3185A1D953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49398" y="2067082"/>
            <a:ext cx="2104002" cy="1276038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694362" y="304800"/>
            <a:ext cx="579120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altLang="en-US" sz="4400">
                <a:latin typeface="Calibri" pitchFamily="34" charset="0"/>
              </a:rPr>
              <a:t>L - Literacy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376238" y="967746"/>
            <a:ext cx="4826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en-US" sz="2800" u="sng">
                <a:latin typeface="Calibri" pitchFamily="34" charset="0"/>
              </a:rPr>
              <a:t>Comprehension, Reading and Writing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376238" y="1828800"/>
            <a:ext cx="7634287" cy="2806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90000"/>
              </a:lnSpc>
              <a:buFontTx/>
              <a:buBlip>
                <a:blip r:embed="rId2"/>
              </a:buBlip>
            </a:pPr>
            <a:r>
              <a:rPr lang="en-US" altLang="en-US" sz="2400">
                <a:latin typeface="Calibri" pitchFamily="34" charset="0"/>
              </a:rPr>
              <a:t>Phonics (Letters and Sounds)</a:t>
            </a:r>
          </a:p>
          <a:p>
            <a:pPr eaLnBrk="1" hangingPunct="1">
              <a:lnSpc>
                <a:spcPct val="90000"/>
              </a:lnSpc>
              <a:buFontTx/>
              <a:buBlip>
                <a:blip r:embed="rId2"/>
              </a:buBlip>
            </a:pPr>
            <a:r>
              <a:rPr lang="en-US" altLang="en-US" sz="2400">
                <a:latin typeface="Calibri" pitchFamily="34" charset="0"/>
              </a:rPr>
              <a:t>Reading books and retelling stories</a:t>
            </a:r>
          </a:p>
          <a:p>
            <a:pPr eaLnBrk="1" hangingPunct="1">
              <a:lnSpc>
                <a:spcPct val="90000"/>
              </a:lnSpc>
              <a:buFontTx/>
              <a:buBlip>
                <a:blip r:embed="rId2"/>
              </a:buBlip>
            </a:pPr>
            <a:r>
              <a:rPr lang="en-US" altLang="en-US" sz="2400">
                <a:latin typeface="Calibri" pitchFamily="34" charset="0"/>
              </a:rPr>
              <a:t>Learning vocabulary</a:t>
            </a:r>
          </a:p>
          <a:p>
            <a:pPr eaLnBrk="1" hangingPunct="1">
              <a:lnSpc>
                <a:spcPct val="90000"/>
              </a:lnSpc>
              <a:buFontTx/>
              <a:buBlip>
                <a:blip r:embed="rId2"/>
              </a:buBlip>
            </a:pPr>
            <a:r>
              <a:rPr lang="en-US" altLang="en-US" sz="2400" err="1">
                <a:latin typeface="Calibri" pitchFamily="34" charset="0"/>
              </a:rPr>
              <a:t>Recognising</a:t>
            </a:r>
            <a:r>
              <a:rPr lang="en-US" altLang="en-US" sz="2400">
                <a:latin typeface="Calibri" pitchFamily="34" charset="0"/>
              </a:rPr>
              <a:t> and writing own name</a:t>
            </a:r>
          </a:p>
          <a:p>
            <a:pPr eaLnBrk="1" hangingPunct="1">
              <a:lnSpc>
                <a:spcPct val="90000"/>
              </a:lnSpc>
              <a:buFontTx/>
              <a:buBlip>
                <a:blip r:embed="rId2"/>
              </a:buBlip>
            </a:pPr>
            <a:r>
              <a:rPr lang="en-US" altLang="en-US" sz="2400">
                <a:latin typeface="Calibri" pitchFamily="34" charset="0"/>
              </a:rPr>
              <a:t>Key reading and writing words</a:t>
            </a:r>
          </a:p>
          <a:p>
            <a:pPr eaLnBrk="1" hangingPunct="1">
              <a:lnSpc>
                <a:spcPct val="90000"/>
              </a:lnSpc>
              <a:buFontTx/>
              <a:buBlip>
                <a:blip r:embed="rId2"/>
              </a:buBlip>
            </a:pPr>
            <a:r>
              <a:rPr lang="en-US" altLang="en-US" sz="2400">
                <a:latin typeface="Calibri" pitchFamily="34" charset="0"/>
              </a:rPr>
              <a:t>Reading books and labels</a:t>
            </a:r>
          </a:p>
          <a:p>
            <a:pPr eaLnBrk="1" hangingPunct="1">
              <a:lnSpc>
                <a:spcPct val="90000"/>
              </a:lnSpc>
              <a:buFontTx/>
              <a:buBlip>
                <a:blip r:embed="rId2"/>
              </a:buBlip>
            </a:pPr>
            <a:r>
              <a:rPr lang="en-US" altLang="en-US" sz="2400">
                <a:latin typeface="Calibri" pitchFamily="34" charset="0"/>
              </a:rPr>
              <a:t>Independent mark-making</a:t>
            </a:r>
            <a:r>
              <a:rPr lang="en-US" altLang="en-US" sz="2800">
                <a:latin typeface="Calibri" pitchFamily="34" charset="0"/>
              </a:rPr>
              <a:t>.</a:t>
            </a:r>
          </a:p>
          <a:p>
            <a:pPr eaLnBrk="1" hangingPunct="1">
              <a:lnSpc>
                <a:spcPct val="90000"/>
              </a:lnSpc>
            </a:pPr>
            <a:endParaRPr lang="en-US" altLang="en-US" sz="24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17DAC4-1AA4-43BE-B47B-13F0C2904C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9606" y="906263"/>
            <a:ext cx="2857500" cy="21431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4227" t="4905" r="23125" b="5521"/>
          <a:stretch/>
        </p:blipFill>
        <p:spPr>
          <a:xfrm rot="10800000">
            <a:off x="2286000" y="4369801"/>
            <a:ext cx="2416630" cy="2286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488" t="34048" r="6178" b="27144"/>
          <a:stretch/>
        </p:blipFill>
        <p:spPr>
          <a:xfrm rot="5400000">
            <a:off x="5311987" y="4005667"/>
            <a:ext cx="2330026" cy="2438399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A183F5C-303B-C89D-2466-3734E9DE31C7}"/>
              </a:ext>
            </a:extLst>
          </p:cNvPr>
          <p:cNvSpPr txBox="1"/>
          <p:nvPr/>
        </p:nvSpPr>
        <p:spPr>
          <a:xfrm>
            <a:off x="2286000" y="3246792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240D94-15E2-32DD-D163-B7663ADACB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497"/>
            <a:ext cx="5048838" cy="34325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39B1104-A3F8-65E0-C434-3006E62912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0" y="3193939"/>
            <a:ext cx="5529853" cy="3688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708205"/>
      </p:ext>
    </p:extLst>
  </p:cSld>
  <p:clrMapOvr>
    <a:masterClrMapping/>
  </p:clrMapOvr>
  <p:transition>
    <p:zo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ChangeArrowheads="1"/>
          </p:cNvSpPr>
          <p:nvPr/>
        </p:nvSpPr>
        <p:spPr bwMode="auto">
          <a:xfrm>
            <a:off x="457200" y="304800"/>
            <a:ext cx="73152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en-US" sz="4400"/>
              <a:t>       </a:t>
            </a:r>
            <a:r>
              <a:rPr lang="en-US" altLang="en-US" sz="4000">
                <a:latin typeface="Calibri" pitchFamily="34" charset="0"/>
                <a:cs typeface="Calibri" pitchFamily="34" charset="0"/>
              </a:rPr>
              <a:t>Literacy – </a:t>
            </a:r>
            <a:br>
              <a:rPr lang="en-US" altLang="en-US" sz="4000">
                <a:latin typeface="Calibri" pitchFamily="34" charset="0"/>
                <a:cs typeface="Calibri" pitchFamily="34" charset="0"/>
              </a:rPr>
            </a:br>
            <a:r>
              <a:rPr lang="en-US" altLang="en-US" sz="4000">
                <a:latin typeface="Calibri" pitchFamily="34" charset="0"/>
                <a:cs typeface="Calibri" pitchFamily="34" charset="0"/>
              </a:rPr>
              <a:t>How can you help?</a:t>
            </a:r>
            <a:endParaRPr lang="en-GB" altLang="en-US" sz="400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7411" name="Rectangle 2"/>
          <p:cNvSpPr>
            <a:spLocks noChangeArrowheads="1"/>
          </p:cNvSpPr>
          <p:nvPr/>
        </p:nvSpPr>
        <p:spPr bwMode="auto">
          <a:xfrm>
            <a:off x="609600" y="1752600"/>
            <a:ext cx="7620000" cy="3662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endParaRPr lang="en-GB" altLang="en-US" sz="2000"/>
          </a:p>
          <a:p>
            <a:pPr eaLnBrk="1" hangingPunct="1">
              <a:buFontTx/>
              <a:buBlip>
                <a:blip r:embed="rId2"/>
              </a:buBlip>
            </a:pPr>
            <a:r>
              <a:rPr lang="en-GB" altLang="en-US" sz="2000">
                <a:latin typeface="Calibri" pitchFamily="34" charset="0"/>
              </a:rPr>
              <a:t>Encourage formation of lower case and capital letters to write name and all letters of the alphabet. </a:t>
            </a:r>
          </a:p>
          <a:p>
            <a:pPr eaLnBrk="1" hangingPunct="1">
              <a:buFontTx/>
              <a:buBlip>
                <a:blip r:embed="rId2"/>
              </a:buBlip>
            </a:pPr>
            <a:r>
              <a:rPr lang="en-GB" altLang="en-US" sz="2000">
                <a:latin typeface="Calibri" pitchFamily="34" charset="0"/>
              </a:rPr>
              <a:t>Reading a range of books (stories, information books, newspapers, magazines, comics etc), encouraging your child to join in and talk about books.</a:t>
            </a:r>
          </a:p>
          <a:p>
            <a:pPr eaLnBrk="1" hangingPunct="1">
              <a:buFontTx/>
              <a:buBlip>
                <a:blip r:embed="rId2"/>
              </a:buBlip>
            </a:pPr>
            <a:r>
              <a:rPr lang="en-GB" altLang="en-US" sz="2000">
                <a:latin typeface="Calibri" pitchFamily="34" charset="0"/>
              </a:rPr>
              <a:t>Read daily and write comments about your child’s </a:t>
            </a:r>
          </a:p>
          <a:p>
            <a:pPr eaLnBrk="1" hangingPunct="1"/>
            <a:r>
              <a:rPr lang="en-GB" altLang="en-US" sz="2000">
                <a:latin typeface="Calibri" pitchFamily="34" charset="0"/>
              </a:rPr>
              <a:t>reading in their school reading diary</a:t>
            </a:r>
            <a:r>
              <a:rPr lang="en-GB" altLang="en-US" sz="2400">
                <a:latin typeface="Calibri" pitchFamily="34" charset="0"/>
              </a:rPr>
              <a:t>.</a:t>
            </a:r>
          </a:p>
          <a:p>
            <a:pPr eaLnBrk="1" hangingPunct="1"/>
            <a:r>
              <a:rPr lang="en-GB" altLang="en-US" sz="2000">
                <a:latin typeface="Calibri" pitchFamily="34" charset="0"/>
              </a:rPr>
              <a:t>Teach the letter ‘sounds’ known as phonemes to blend words together. </a:t>
            </a:r>
          </a:p>
          <a:p>
            <a:pPr eaLnBrk="1" hangingPunct="1"/>
            <a:endParaRPr lang="en-GB" altLang="en-US" sz="2400"/>
          </a:p>
          <a:p>
            <a:pPr eaLnBrk="1" hangingPunct="1">
              <a:buFontTx/>
              <a:buBlip>
                <a:blip r:embed="rId2"/>
              </a:buBlip>
            </a:pPr>
            <a:endParaRPr lang="en-GB" altLang="en-US" sz="24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0CD2C95-FF6D-499E-8DBE-D514ACE216F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000" r="29166"/>
          <a:stretch/>
        </p:blipFill>
        <p:spPr>
          <a:xfrm>
            <a:off x="5822786" y="4953000"/>
            <a:ext cx="1492413" cy="174171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250" t="35876" r="12303" b="25487"/>
          <a:stretch/>
        </p:blipFill>
        <p:spPr>
          <a:xfrm rot="5400000">
            <a:off x="2616199" y="4662716"/>
            <a:ext cx="1930400" cy="2133599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04800" y="381000"/>
            <a:ext cx="7315200" cy="1143000"/>
          </a:xfrm>
        </p:spPr>
        <p:txBody>
          <a:bodyPr anchor="ctr"/>
          <a:lstStyle/>
          <a:p>
            <a:pPr eaLnBrk="1" hangingPunct="1"/>
            <a:r>
              <a:rPr lang="en-US" altLang="en-US">
                <a:latin typeface="Calibri" pitchFamily="34" charset="0"/>
              </a:rPr>
              <a:t>M - Mathematics </a:t>
            </a:r>
            <a:br>
              <a:rPr lang="en-US" altLang="en-US">
                <a:latin typeface="Calibri" pitchFamily="34" charset="0"/>
              </a:rPr>
            </a:br>
            <a:endParaRPr lang="en-US" altLang="en-US" sz="2800">
              <a:latin typeface="Calibri" pitchFamily="34" charset="0"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52399" y="1524000"/>
            <a:ext cx="68580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Blip>
                <a:blip r:embed="rId2"/>
              </a:buBlip>
              <a:defRPr/>
            </a:pPr>
            <a:r>
              <a:rPr lang="en-US" sz="2400">
                <a:latin typeface="Calibri" panose="020F0502020204030204" pitchFamily="34" charset="0"/>
              </a:rPr>
              <a:t>Counting</a:t>
            </a:r>
          </a:p>
          <a:p>
            <a:pPr eaLnBrk="1" hangingPunct="1">
              <a:lnSpc>
                <a:spcPct val="90000"/>
              </a:lnSpc>
              <a:buFontTx/>
              <a:buBlip>
                <a:blip r:embed="rId2"/>
              </a:buBlip>
              <a:defRPr/>
            </a:pPr>
            <a:r>
              <a:rPr lang="en-US" sz="2400" err="1">
                <a:latin typeface="Calibri" panose="020F0502020204030204" pitchFamily="34" charset="0"/>
              </a:rPr>
              <a:t>Subitising</a:t>
            </a:r>
            <a:r>
              <a:rPr lang="en-US" sz="2400">
                <a:latin typeface="Calibri" panose="020F0502020204030204" pitchFamily="34" charset="0"/>
              </a:rPr>
              <a:t> up to 5 (</a:t>
            </a:r>
            <a:r>
              <a:rPr lang="en-US" sz="2400" err="1">
                <a:latin typeface="Calibri" panose="020F0502020204030204" pitchFamily="34" charset="0"/>
              </a:rPr>
              <a:t>recognising</a:t>
            </a:r>
            <a:r>
              <a:rPr lang="en-US" sz="2400">
                <a:latin typeface="Calibri" panose="020F0502020204030204" pitchFamily="34" charset="0"/>
              </a:rPr>
              <a:t> 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n-US" sz="2400">
                <a:latin typeface="Calibri" panose="020F0502020204030204" pitchFamily="34" charset="0"/>
              </a:rPr>
              <a:t>quantities without counting)</a:t>
            </a:r>
          </a:p>
          <a:p>
            <a:pPr eaLnBrk="1" hangingPunct="1">
              <a:lnSpc>
                <a:spcPct val="90000"/>
              </a:lnSpc>
              <a:buFontTx/>
              <a:buBlip>
                <a:blip r:embed="rId2"/>
              </a:buBlip>
              <a:defRPr/>
            </a:pPr>
            <a:r>
              <a:rPr lang="en-US" sz="2400" err="1">
                <a:latin typeface="Calibri" panose="020F0502020204030204" pitchFamily="34" charset="0"/>
              </a:rPr>
              <a:t>Recognising</a:t>
            </a:r>
            <a:r>
              <a:rPr lang="en-US" sz="2400">
                <a:latin typeface="Calibri" panose="020F0502020204030204" pitchFamily="34" charset="0"/>
              </a:rPr>
              <a:t>  and ordering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n-US" sz="2400">
                <a:latin typeface="Calibri" panose="020F0502020204030204" pitchFamily="34" charset="0"/>
              </a:rPr>
              <a:t>numbers to 10</a:t>
            </a:r>
          </a:p>
          <a:p>
            <a:pPr eaLnBrk="1" hangingPunct="1">
              <a:lnSpc>
                <a:spcPct val="90000"/>
              </a:lnSpc>
              <a:buFontTx/>
              <a:buBlip>
                <a:blip r:embed="rId2"/>
              </a:buBlip>
              <a:defRPr/>
            </a:pPr>
            <a:r>
              <a:rPr lang="en-US" sz="2400">
                <a:latin typeface="Calibri" panose="020F0502020204030204" pitchFamily="34" charset="0"/>
              </a:rPr>
              <a:t>Number bonds to 10</a:t>
            </a:r>
          </a:p>
          <a:p>
            <a:pPr eaLnBrk="1" hangingPunct="1">
              <a:lnSpc>
                <a:spcPct val="90000"/>
              </a:lnSpc>
              <a:buFontTx/>
              <a:buBlip>
                <a:blip r:embed="rId2"/>
              </a:buBlip>
              <a:defRPr/>
            </a:pPr>
            <a:r>
              <a:rPr lang="en-US" sz="2400">
                <a:latin typeface="Calibri" panose="020F0502020204030204" pitchFamily="34" charset="0"/>
              </a:rPr>
              <a:t>Patterns within number 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n-US" sz="2400">
                <a:latin typeface="Calibri" panose="020F0502020204030204" pitchFamily="34" charset="0"/>
              </a:rPr>
              <a:t>e.g. even and odd, halving, doubling, skip counting</a:t>
            </a:r>
          </a:p>
          <a:p>
            <a:pPr eaLnBrk="1" hangingPunct="1">
              <a:lnSpc>
                <a:spcPct val="90000"/>
              </a:lnSpc>
              <a:buFontTx/>
              <a:buBlip>
                <a:blip r:embed="rId2"/>
              </a:buBlip>
              <a:defRPr/>
            </a:pPr>
            <a:r>
              <a:rPr lang="en-US" sz="2400">
                <a:latin typeface="Calibri" panose="020F0502020204030204" pitchFamily="34" charset="0"/>
              </a:rPr>
              <a:t>Shape</a:t>
            </a:r>
          </a:p>
          <a:p>
            <a:pPr eaLnBrk="1" hangingPunct="1">
              <a:lnSpc>
                <a:spcPct val="90000"/>
              </a:lnSpc>
              <a:buFontTx/>
              <a:buBlip>
                <a:blip r:embed="rId2"/>
              </a:buBlip>
              <a:defRPr/>
            </a:pPr>
            <a:r>
              <a:rPr lang="en-US" sz="2400">
                <a:latin typeface="Calibri" panose="020F0502020204030204" pitchFamily="34" charset="0"/>
              </a:rPr>
              <a:t>Measuring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4400" y="1385837"/>
            <a:ext cx="3571096" cy="23981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6050" y="4743450"/>
            <a:ext cx="2552700" cy="17907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9948" y="3941773"/>
            <a:ext cx="2386014" cy="2654861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0"/>
            <a:ext cx="7010400" cy="1447800"/>
          </a:xfrm>
        </p:spPr>
        <p:txBody>
          <a:bodyPr anchor="ctr"/>
          <a:lstStyle/>
          <a:p>
            <a:pPr eaLnBrk="1" hangingPunct="1"/>
            <a:r>
              <a:rPr lang="en-US" altLang="en-US">
                <a:latin typeface="Calibri" pitchFamily="34" charset="0"/>
              </a:rPr>
              <a:t>Mathematics– </a:t>
            </a:r>
            <a:br>
              <a:rPr lang="en-US" altLang="en-US">
                <a:latin typeface="Calibri" pitchFamily="34" charset="0"/>
              </a:rPr>
            </a:br>
            <a:r>
              <a:rPr lang="en-US" altLang="en-US">
                <a:latin typeface="Calibri" pitchFamily="34" charset="0"/>
              </a:rPr>
              <a:t>How can you help?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" y="1600200"/>
            <a:ext cx="7772400" cy="3810000"/>
          </a:xfrm>
        </p:spPr>
        <p:txBody>
          <a:bodyPr/>
          <a:lstStyle/>
          <a:p>
            <a:pPr eaLnBrk="1" hangingPunct="1">
              <a:buBlip>
                <a:blip r:embed="rId2"/>
              </a:buBlip>
            </a:pPr>
            <a:r>
              <a:rPr lang="en-GB" altLang="en-US" sz="2400">
                <a:latin typeface="Calibri" pitchFamily="34" charset="0"/>
              </a:rPr>
              <a:t>Counting, adding and subtracting anything and everything – counters, cubes, socks, cars, shopping, cutlery, fingers and toes!</a:t>
            </a:r>
          </a:p>
          <a:p>
            <a:pPr eaLnBrk="1" hangingPunct="1">
              <a:buFontTx/>
              <a:buBlip>
                <a:blip r:embed="rId2"/>
              </a:buBlip>
            </a:pPr>
            <a:r>
              <a:rPr lang="en-GB" altLang="en-US" sz="2400">
                <a:latin typeface="Calibri" pitchFamily="34" charset="0"/>
              </a:rPr>
              <a:t>Talk about the shapes you can see in the environment</a:t>
            </a:r>
          </a:p>
          <a:p>
            <a:pPr eaLnBrk="1" hangingPunct="1">
              <a:buFontTx/>
              <a:buBlip>
                <a:blip r:embed="rId2"/>
              </a:buBlip>
            </a:pPr>
            <a:r>
              <a:rPr lang="en-GB" altLang="en-US" sz="2400">
                <a:latin typeface="Calibri" pitchFamily="34" charset="0"/>
              </a:rPr>
              <a:t>Comparing things which are heavy and light or long and short</a:t>
            </a:r>
          </a:p>
          <a:p>
            <a:pPr eaLnBrk="1" hangingPunct="1">
              <a:buFontTx/>
              <a:buBlip>
                <a:blip r:embed="rId2"/>
              </a:buBlip>
            </a:pPr>
            <a:r>
              <a:rPr lang="en-GB" altLang="en-US" sz="2400">
                <a:latin typeface="Calibri" pitchFamily="34" charset="0"/>
              </a:rPr>
              <a:t>Pointing out numbers all around</a:t>
            </a:r>
          </a:p>
          <a:p>
            <a:pPr eaLnBrk="1" hangingPunct="1">
              <a:buFontTx/>
              <a:buBlip>
                <a:blip r:embed="rId2"/>
              </a:buBlip>
            </a:pPr>
            <a:r>
              <a:rPr lang="en-GB" altLang="en-US" sz="2400">
                <a:latin typeface="Calibri" pitchFamily="34" charset="0"/>
              </a:rPr>
              <a:t>Singing counting songs and rhymes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BA56E5-31BD-47C5-B93E-B1C7EC34FA5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5356" y="4724400"/>
            <a:ext cx="2714244" cy="191989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2D43B5D-B487-46DD-BC8E-7580FDD6324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5029200"/>
            <a:ext cx="3659614" cy="1615090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2D5116D-599B-528E-2F87-85897F7F7C5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6029" r="21667"/>
          <a:stretch>
            <a:fillRect/>
          </a:stretch>
        </p:blipFill>
        <p:spPr>
          <a:xfrm>
            <a:off x="304800" y="152400"/>
            <a:ext cx="7162800" cy="504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721829"/>
      </p:ext>
    </p:extLst>
  </p:cSld>
  <p:clrMapOvr>
    <a:masterClrMapping/>
  </p:clrMapOvr>
  <p:transition>
    <p:zo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76200"/>
            <a:ext cx="8153400" cy="1600200"/>
          </a:xfrm>
        </p:spPr>
        <p:txBody>
          <a:bodyPr anchor="ctr"/>
          <a:lstStyle/>
          <a:p>
            <a:pPr eaLnBrk="1" hangingPunct="1"/>
            <a:r>
              <a:rPr lang="en-US" altLang="en-US" sz="4000">
                <a:latin typeface="Calibri" pitchFamily="34" charset="0"/>
              </a:rPr>
              <a:t>UW - Understanding </a:t>
            </a:r>
            <a:br>
              <a:rPr lang="en-US" altLang="en-US" sz="4000">
                <a:latin typeface="Calibri" pitchFamily="34" charset="0"/>
              </a:rPr>
            </a:br>
            <a:r>
              <a:rPr lang="en-US" altLang="en-US" sz="4000">
                <a:latin typeface="Calibri" pitchFamily="34" charset="0"/>
              </a:rPr>
              <a:t>the World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1828800"/>
            <a:ext cx="6705600" cy="3657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Blip>
                <a:blip r:embed="rId3"/>
              </a:buBlip>
            </a:pPr>
            <a:r>
              <a:rPr lang="en-US" altLang="en-US" sz="2400">
                <a:latin typeface="Calibri" pitchFamily="34" charset="0"/>
              </a:rPr>
              <a:t>Exploring and investigating</a:t>
            </a:r>
          </a:p>
          <a:p>
            <a:pPr eaLnBrk="1" hangingPunct="1">
              <a:lnSpc>
                <a:spcPct val="90000"/>
              </a:lnSpc>
              <a:buFontTx/>
              <a:buBlip>
                <a:blip r:embed="rId3"/>
              </a:buBlip>
            </a:pPr>
            <a:r>
              <a:rPr lang="en-US" altLang="en-US" sz="2400">
                <a:latin typeface="Calibri" pitchFamily="34" charset="0"/>
              </a:rPr>
              <a:t>Learning about other cultures, places, things that happened in the past and living things</a:t>
            </a:r>
          </a:p>
          <a:p>
            <a:pPr eaLnBrk="1" hangingPunct="1">
              <a:lnSpc>
                <a:spcPct val="90000"/>
              </a:lnSpc>
              <a:buFontTx/>
              <a:buBlip>
                <a:blip r:embed="rId3"/>
              </a:buBlip>
            </a:pPr>
            <a:r>
              <a:rPr lang="en-US" altLang="en-US" sz="2400">
                <a:latin typeface="Calibri" pitchFamily="34" charset="0"/>
              </a:rPr>
              <a:t>Learning about similarities and differences</a:t>
            </a:r>
          </a:p>
          <a:p>
            <a:pPr eaLnBrk="1" hangingPunct="1">
              <a:lnSpc>
                <a:spcPct val="90000"/>
              </a:lnSpc>
              <a:buFontTx/>
              <a:buBlip>
                <a:blip r:embed="rId3"/>
              </a:buBlip>
            </a:pPr>
            <a:r>
              <a:rPr lang="en-GB" altLang="en-US" sz="2400">
                <a:latin typeface="Calibri" pitchFamily="34" charset="0"/>
              </a:rPr>
              <a:t>Learning about their local area</a:t>
            </a:r>
          </a:p>
          <a:p>
            <a:pPr eaLnBrk="1" hangingPunct="1">
              <a:lnSpc>
                <a:spcPct val="90000"/>
              </a:lnSpc>
              <a:buFontTx/>
              <a:buBlip>
                <a:blip r:embed="rId3"/>
              </a:buBlip>
            </a:pPr>
            <a:r>
              <a:rPr lang="en-GB" altLang="en-US" sz="2400">
                <a:latin typeface="Calibri" pitchFamily="34" charset="0"/>
              </a:rPr>
              <a:t>Learning about the lives of people around them</a:t>
            </a:r>
          </a:p>
          <a:p>
            <a:pPr eaLnBrk="1" hangingPunct="1">
              <a:lnSpc>
                <a:spcPct val="90000"/>
              </a:lnSpc>
              <a:buFontTx/>
              <a:buBlip>
                <a:blip r:embed="rId3"/>
              </a:buBlip>
            </a:pPr>
            <a:r>
              <a:rPr lang="en-GB" altLang="en-US" sz="2400">
                <a:latin typeface="Calibri" pitchFamily="34" charset="0"/>
              </a:rPr>
              <a:t>Outdoor area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en-GB" altLang="en-US" sz="2400">
              <a:latin typeface="Calibri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982771E-4007-4FE4-A4ED-6C8BBBE52E1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2200" y="531837"/>
            <a:ext cx="1981200" cy="19812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3112" y="4767262"/>
            <a:ext cx="2619375" cy="17430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5025" y="4681537"/>
            <a:ext cx="2495550" cy="1828800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28600" y="1905000"/>
            <a:ext cx="8077200" cy="3505200"/>
          </a:xfrm>
        </p:spPr>
        <p:txBody>
          <a:bodyPr/>
          <a:lstStyle/>
          <a:p>
            <a:pPr eaLnBrk="1" hangingPunct="1">
              <a:buFontTx/>
              <a:buBlip>
                <a:blip r:embed="rId3"/>
              </a:buBlip>
            </a:pPr>
            <a:r>
              <a:rPr lang="en-GB" altLang="en-US" sz="2300">
                <a:latin typeface="Calibri" pitchFamily="34" charset="0"/>
              </a:rPr>
              <a:t>Talk with your child about the places they go and things they see in the world around them</a:t>
            </a:r>
          </a:p>
          <a:p>
            <a:pPr eaLnBrk="1" hangingPunct="1">
              <a:buFontTx/>
              <a:buBlip>
                <a:blip r:embed="rId3"/>
              </a:buBlip>
            </a:pPr>
            <a:r>
              <a:rPr lang="en-GB" altLang="en-US" sz="2300">
                <a:latin typeface="Calibri" pitchFamily="34" charset="0"/>
              </a:rPr>
              <a:t>Answering and asking questions - what if…? Why do you think…? How did you…?</a:t>
            </a:r>
          </a:p>
          <a:p>
            <a:pPr eaLnBrk="1" hangingPunct="1">
              <a:buFontTx/>
              <a:buBlip>
                <a:blip r:embed="rId3"/>
              </a:buBlip>
            </a:pPr>
            <a:r>
              <a:rPr lang="en-GB" altLang="en-US" sz="2300">
                <a:latin typeface="Calibri" pitchFamily="34" charset="0"/>
              </a:rPr>
              <a:t>Letting children join in with everyday activities - washing up, cooking, shopping, helping in the garden...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0" y="0"/>
            <a:ext cx="81534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en-US" sz="4000" kern="0">
                <a:latin typeface="Calibri" panose="020F0502020204030204" pitchFamily="34" charset="0"/>
                <a:ea typeface="+mj-ea"/>
                <a:cs typeface="+mj-cs"/>
              </a:rPr>
              <a:t>Understanding </a:t>
            </a:r>
            <a:br>
              <a:rPr lang="en-US" sz="4000" kern="0">
                <a:latin typeface="Calibri" panose="020F0502020204030204" pitchFamily="34" charset="0"/>
                <a:ea typeface="+mj-ea"/>
                <a:cs typeface="+mj-cs"/>
              </a:rPr>
            </a:br>
            <a:r>
              <a:rPr lang="en-US" sz="4000" kern="0">
                <a:latin typeface="Calibri" panose="020F0502020204030204" pitchFamily="34" charset="0"/>
                <a:ea typeface="+mj-ea"/>
                <a:cs typeface="+mj-cs"/>
              </a:rPr>
              <a:t>the World – How can you help?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18362AF-A51B-4AC1-B0EC-B3A94891191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9210" y="4038600"/>
            <a:ext cx="1465619" cy="213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2201F04-F43B-4F63-9719-100B57BDF32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5406" y="5181600"/>
            <a:ext cx="940670" cy="13335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5AA81DF-4521-4CEE-AB8C-3431D347024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9586" y="5181600"/>
            <a:ext cx="2289952" cy="1527380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-228600"/>
            <a:ext cx="6870700" cy="1981200"/>
          </a:xfrm>
        </p:spPr>
        <p:txBody>
          <a:bodyPr anchor="ctr"/>
          <a:lstStyle/>
          <a:p>
            <a:pPr algn="l" eaLnBrk="1" hangingPunct="1"/>
            <a:r>
              <a:rPr lang="en-US" altLang="en-US">
                <a:latin typeface="Calibri" pitchFamily="34" charset="0"/>
              </a:rPr>
              <a:t>EAD</a:t>
            </a:r>
            <a:br>
              <a:rPr lang="en-US" altLang="en-US">
                <a:latin typeface="Calibri" pitchFamily="34" charset="0"/>
              </a:rPr>
            </a:br>
            <a:r>
              <a:rPr lang="en-US" altLang="en-US" sz="3600">
                <a:latin typeface="Calibri" pitchFamily="34" charset="0"/>
              </a:rPr>
              <a:t>Expressive Arts and Design </a:t>
            </a:r>
            <a:endParaRPr lang="en-US" altLang="en-US">
              <a:latin typeface="Calibri" pitchFamily="34" charset="0"/>
            </a:endParaRPr>
          </a:p>
        </p:txBody>
      </p:sp>
      <p:sp>
        <p:nvSpPr>
          <p:cNvPr id="20483" name="Rectangle 7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1524000"/>
            <a:ext cx="3776663" cy="3657600"/>
          </a:xfrm>
        </p:spPr>
        <p:txBody>
          <a:bodyPr/>
          <a:lstStyle/>
          <a:p>
            <a:pPr eaLnBrk="1" hangingPunct="1">
              <a:buFontTx/>
              <a:buBlip>
                <a:blip r:embed="rId2"/>
              </a:buBlip>
            </a:pPr>
            <a:r>
              <a:rPr lang="en-US" altLang="en-US" sz="2400">
                <a:latin typeface="Calibri" pitchFamily="34" charset="0"/>
              </a:rPr>
              <a:t>Role play</a:t>
            </a:r>
          </a:p>
          <a:p>
            <a:pPr eaLnBrk="1" hangingPunct="1">
              <a:buFontTx/>
              <a:buBlip>
                <a:blip r:embed="rId2"/>
              </a:buBlip>
            </a:pPr>
            <a:r>
              <a:rPr lang="en-US" altLang="en-US" sz="2400">
                <a:latin typeface="Calibri" pitchFamily="34" charset="0"/>
              </a:rPr>
              <a:t>Art</a:t>
            </a:r>
          </a:p>
          <a:p>
            <a:pPr eaLnBrk="1" hangingPunct="1">
              <a:buFontTx/>
              <a:buBlip>
                <a:blip r:embed="rId2"/>
              </a:buBlip>
            </a:pPr>
            <a:r>
              <a:rPr lang="en-US" altLang="en-US" sz="2400">
                <a:latin typeface="Calibri" pitchFamily="34" charset="0"/>
              </a:rPr>
              <a:t>Painting</a:t>
            </a:r>
          </a:p>
          <a:p>
            <a:pPr eaLnBrk="1" hangingPunct="1">
              <a:buFontTx/>
              <a:buBlip>
                <a:blip r:embed="rId2"/>
              </a:buBlip>
            </a:pPr>
            <a:r>
              <a:rPr lang="en-US" altLang="en-US" sz="2400">
                <a:latin typeface="Calibri" pitchFamily="34" charset="0"/>
              </a:rPr>
              <a:t>Drawing</a:t>
            </a:r>
          </a:p>
          <a:p>
            <a:pPr eaLnBrk="1" hangingPunct="1">
              <a:buFontTx/>
              <a:buBlip>
                <a:blip r:embed="rId2"/>
              </a:buBlip>
            </a:pPr>
            <a:r>
              <a:rPr lang="en-US" altLang="en-US" sz="2400">
                <a:latin typeface="Calibri" pitchFamily="34" charset="0"/>
              </a:rPr>
              <a:t>Dance</a:t>
            </a:r>
          </a:p>
          <a:p>
            <a:pPr eaLnBrk="1" hangingPunct="1">
              <a:buFontTx/>
              <a:buBlip>
                <a:blip r:embed="rId2"/>
              </a:buBlip>
            </a:pPr>
            <a:r>
              <a:rPr lang="en-US" altLang="en-US" sz="2400">
                <a:latin typeface="Calibri" pitchFamily="34" charset="0"/>
              </a:rPr>
              <a:t>Music</a:t>
            </a:r>
          </a:p>
          <a:p>
            <a:pPr eaLnBrk="1" hangingPunct="1">
              <a:buFontTx/>
              <a:buBlip>
                <a:blip r:embed="rId2"/>
              </a:buBlip>
            </a:pPr>
            <a:r>
              <a:rPr lang="en-US" altLang="en-US" sz="2400">
                <a:latin typeface="Calibri" pitchFamily="34" charset="0"/>
              </a:rPr>
              <a:t>Singing</a:t>
            </a:r>
          </a:p>
          <a:p>
            <a:pPr eaLnBrk="1" hangingPunct="1">
              <a:buFontTx/>
              <a:buBlip>
                <a:blip r:embed="rId2"/>
              </a:buBlip>
            </a:pPr>
            <a:r>
              <a:rPr lang="en-US" altLang="en-US" sz="2400">
                <a:latin typeface="Calibri" pitchFamily="34" charset="0"/>
              </a:rPr>
              <a:t>Story</a:t>
            </a:r>
          </a:p>
          <a:p>
            <a:pPr eaLnBrk="1" hangingPunct="1">
              <a:buFontTx/>
              <a:buBlip>
                <a:blip r:embed="rId2"/>
              </a:buBlip>
            </a:pPr>
            <a:r>
              <a:rPr lang="en-US" altLang="en-US" sz="2400">
                <a:latin typeface="Calibri" pitchFamily="34" charset="0"/>
              </a:rPr>
              <a:t>Imagination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0" y="4267200"/>
            <a:ext cx="3048000" cy="202095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6800" y="1787843"/>
            <a:ext cx="3407229" cy="1752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1755" y="2160746"/>
            <a:ext cx="2619375" cy="1743075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152400"/>
            <a:ext cx="7239000" cy="1600200"/>
          </a:xfrm>
        </p:spPr>
        <p:txBody>
          <a:bodyPr anchor="ctr"/>
          <a:lstStyle/>
          <a:p>
            <a:pPr eaLnBrk="1" hangingPunct="1"/>
            <a:r>
              <a:rPr lang="en-US" altLang="en-US">
                <a:latin typeface="Calibri" pitchFamily="34" charset="0"/>
              </a:rPr>
              <a:t>Expressive Arts and Design– How can you help?</a:t>
            </a:r>
          </a:p>
        </p:txBody>
      </p:sp>
      <p:sp>
        <p:nvSpPr>
          <p:cNvPr id="21507" name="Rectangle 7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04800" y="2057400"/>
            <a:ext cx="8305800" cy="2895600"/>
          </a:xfrm>
        </p:spPr>
        <p:txBody>
          <a:bodyPr/>
          <a:lstStyle/>
          <a:p>
            <a:pPr eaLnBrk="1" hangingPunct="1">
              <a:buFontTx/>
              <a:buBlip>
                <a:blip r:embed="rId2"/>
              </a:buBlip>
            </a:pPr>
            <a:r>
              <a:rPr lang="en-GB" altLang="en-US" sz="2400">
                <a:latin typeface="Calibri" pitchFamily="34" charset="0"/>
              </a:rPr>
              <a:t>Talk with your child about their imaginative play and join in if possible!</a:t>
            </a:r>
          </a:p>
          <a:p>
            <a:pPr eaLnBrk="1" hangingPunct="1">
              <a:buFontTx/>
              <a:buBlip>
                <a:blip r:embed="rId2"/>
              </a:buBlip>
            </a:pPr>
            <a:r>
              <a:rPr lang="en-GB" altLang="en-US" sz="2400">
                <a:latin typeface="Calibri" pitchFamily="34" charset="0"/>
              </a:rPr>
              <a:t>Encourage them to be flexible in their thinking and use of</a:t>
            </a:r>
            <a:br>
              <a:rPr lang="en-GB" altLang="en-US" sz="2400">
                <a:latin typeface="Calibri" pitchFamily="34" charset="0"/>
              </a:rPr>
            </a:br>
            <a:r>
              <a:rPr lang="en-GB" altLang="en-US" sz="2400">
                <a:latin typeface="Calibri" pitchFamily="34" charset="0"/>
              </a:rPr>
              <a:t>materials and praising them for their efforts or ideas as well as the end product</a:t>
            </a:r>
          </a:p>
          <a:p>
            <a:pPr eaLnBrk="1" hangingPunct="1">
              <a:buFontTx/>
              <a:buBlip>
                <a:blip r:embed="rId2"/>
              </a:buBlip>
            </a:pPr>
            <a:r>
              <a:rPr lang="en-GB" altLang="en-US" sz="2400">
                <a:latin typeface="Calibri" pitchFamily="34" charset="0"/>
              </a:rPr>
              <a:t>Singing songs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433232-DFA5-44BB-89CB-6AADE194B5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0800" y="4100512"/>
            <a:ext cx="1981200" cy="23145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F9C0B4C-AA42-4486-8B3C-CD1E9B8EDAC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1352" y="4042229"/>
            <a:ext cx="3319895" cy="2314575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7045" t="24285" r="36436" b="8572"/>
          <a:stretch/>
        </p:blipFill>
        <p:spPr>
          <a:xfrm>
            <a:off x="4868694" y="1752600"/>
            <a:ext cx="3132306" cy="446116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53734AE-4EAA-3706-D3E3-D176C850089D}"/>
              </a:ext>
            </a:extLst>
          </p:cNvPr>
          <p:cNvSpPr txBox="1"/>
          <p:nvPr/>
        </p:nvSpPr>
        <p:spPr>
          <a:xfrm>
            <a:off x="408976" y="105626"/>
            <a:ext cx="41630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3200" b="1" dirty="0"/>
              <a:t>Documenting learning</a:t>
            </a:r>
            <a:endParaRPr lang="en-US" sz="32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C4D68E-2449-08E0-757D-226E38F1FEE4}"/>
              </a:ext>
            </a:extLst>
          </p:cNvPr>
          <p:cNvSpPr txBox="1"/>
          <p:nvPr/>
        </p:nvSpPr>
        <p:spPr>
          <a:xfrm>
            <a:off x="3659440" y="2513679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4B741B-43EF-6541-6DDD-9C7B1FD6C1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2393" y="3901359"/>
            <a:ext cx="1828800" cy="24043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68E15D4-8265-1C15-BF30-B5E8BAC4C04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15" y="1752600"/>
            <a:ext cx="2141522" cy="2141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154749"/>
      </p:ext>
    </p:extLst>
  </p:cSld>
  <p:clrMapOvr>
    <a:masterClrMapping/>
  </p:clrMapOvr>
  <p:transition>
    <p:zo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4993" y="-457200"/>
            <a:ext cx="6870700" cy="1600200"/>
          </a:xfrm>
        </p:spPr>
        <p:txBody>
          <a:bodyPr/>
          <a:lstStyle/>
          <a:p>
            <a:r>
              <a:rPr lang="en-GB"/>
              <a:t>P.E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2243" y="1239078"/>
            <a:ext cx="7696200" cy="4648200"/>
          </a:xfrm>
        </p:spPr>
        <p:txBody>
          <a:bodyPr/>
          <a:lstStyle/>
          <a:p>
            <a:r>
              <a:rPr lang="en-GB" sz="2400" dirty="0"/>
              <a:t>P.E. will be on a Thursday afternoons. On this day your child should come to school wearing their PE kit. </a:t>
            </a:r>
          </a:p>
          <a:p>
            <a:r>
              <a:rPr lang="en-GB" sz="2400" dirty="0"/>
              <a:t>All jewellery needs to be removed and trainers or plimsolls should be worn. Children are permitted to wear a plain blue hoodie or PE without the </a:t>
            </a:r>
            <a:r>
              <a:rPr lang="en-GB" sz="2400" dirty="0" err="1"/>
              <a:t>Burleigh</a:t>
            </a:r>
            <a:r>
              <a:rPr lang="en-GB" sz="2400" dirty="0"/>
              <a:t> embroidered logo. Please ensure trainers are Velcro and not laces.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9580" y="0"/>
            <a:ext cx="1778567" cy="13759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853" y="70357"/>
            <a:ext cx="1350759" cy="135075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C67BF2F-80F2-8290-AB2C-7182F8A82E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82"/>
          <a:stretch>
            <a:fillRect/>
          </a:stretch>
        </p:blipFill>
        <p:spPr>
          <a:xfrm>
            <a:off x="3752189" y="4417702"/>
            <a:ext cx="1000583" cy="24402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4FCE9A2-C3F2-75E4-2921-268E33ECD3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206" y="4721638"/>
            <a:ext cx="1486113" cy="185530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CCD8E20-5930-B557-47B2-20A146C294B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6049" y="4498929"/>
            <a:ext cx="1618390" cy="223998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524BD56-9C3F-8726-AEED-C379F7E59EC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2162" y="4619087"/>
            <a:ext cx="2066925" cy="219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540040"/>
      </p:ext>
    </p:extLst>
  </p:cSld>
  <p:clrMapOvr>
    <a:masterClrMapping/>
  </p:clrMapOvr>
  <p:transition>
    <p:zo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-304800"/>
            <a:ext cx="6870700" cy="1600200"/>
          </a:xfrm>
        </p:spPr>
        <p:txBody>
          <a:bodyPr/>
          <a:lstStyle/>
          <a:p>
            <a:r>
              <a:rPr lang="en-GB"/>
              <a:t>Weekly Newsletter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4118" t="20833" r="34118" b="6250"/>
          <a:stretch/>
        </p:blipFill>
        <p:spPr>
          <a:xfrm>
            <a:off x="2819400" y="1676400"/>
            <a:ext cx="3193869" cy="414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115393"/>
      </p:ext>
    </p:extLst>
  </p:cSld>
  <p:clrMapOvr>
    <a:masterClrMapping/>
  </p:clrMapOvr>
  <p:transition>
    <p:zo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99AD8E-93F7-3374-CF85-9151AF4A1D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629A3F-08CD-B586-444A-8C63B1881B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499" y="857250"/>
            <a:ext cx="8603003" cy="974855"/>
          </a:xfrm>
        </p:spPr>
        <p:txBody>
          <a:bodyPr/>
          <a:lstStyle/>
          <a:p>
            <a:r>
              <a:rPr lang="en-GB" b="1">
                <a:highlight>
                  <a:srgbClr val="FFFF00"/>
                </a:highlight>
              </a:rPr>
              <a:t>How to Contact Us </a:t>
            </a:r>
            <a:endParaRPr lang="en-GB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D4F952-E853-F66F-8787-292044DF98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093" y="1832105"/>
            <a:ext cx="8089790" cy="3405693"/>
          </a:xfrm>
        </p:spPr>
        <p:txBody>
          <a:bodyPr>
            <a:normAutofit lnSpcReduction="10000"/>
          </a:bodyPr>
          <a:lstStyle/>
          <a:p>
            <a:r>
              <a:rPr lang="en-GB" sz="1800" b="1" dirty="0">
                <a:solidFill>
                  <a:srgbClr val="000000"/>
                </a:solidFill>
              </a:rPr>
              <a:t>At the classroom door:</a:t>
            </a:r>
          </a:p>
          <a:p>
            <a:pPr marL="402431" indent="-402431">
              <a:buNone/>
            </a:pPr>
            <a:r>
              <a:rPr lang="en-GB" sz="1800" b="1" dirty="0">
                <a:solidFill>
                  <a:srgbClr val="000000"/>
                </a:solidFill>
              </a:rPr>
              <a:t>	</a:t>
            </a:r>
            <a:r>
              <a:rPr lang="en-GB" sz="1800" dirty="0">
                <a:solidFill>
                  <a:srgbClr val="000000"/>
                </a:solidFill>
              </a:rPr>
              <a:t>We are very happy to discuss any questions or issues you may have at the classroom door. The best time to do this is at the end of the school day.</a:t>
            </a:r>
            <a:endParaRPr lang="en-US" sz="1800" dirty="0">
              <a:solidFill>
                <a:srgbClr val="000000"/>
              </a:solidFill>
            </a:endParaRPr>
          </a:p>
          <a:p>
            <a:r>
              <a:rPr lang="en-GB" sz="1800" b="1" dirty="0">
                <a:solidFill>
                  <a:srgbClr val="000000"/>
                </a:solidFill>
              </a:rPr>
              <a:t>Speak to Mr Norman, Ms Maxwell or Ms Mansi</a:t>
            </a:r>
          </a:p>
          <a:p>
            <a:pPr marL="334566" indent="67866">
              <a:buNone/>
            </a:pPr>
            <a:r>
              <a:rPr lang="en-GB" sz="1800" dirty="0">
                <a:solidFill>
                  <a:srgbClr val="000000"/>
                </a:solidFill>
              </a:rPr>
              <a:t>They are on the school gates daily</a:t>
            </a:r>
          </a:p>
          <a:p>
            <a:r>
              <a:rPr lang="en-GB" sz="1800" b="1" dirty="0">
                <a:solidFill>
                  <a:srgbClr val="000000"/>
                </a:solidFill>
              </a:rPr>
              <a:t>Contact the office</a:t>
            </a:r>
          </a:p>
          <a:p>
            <a:pPr marL="402431" indent="0">
              <a:buNone/>
            </a:pPr>
            <a:r>
              <a:rPr lang="en-GB" sz="1800" dirty="0">
                <a:solidFill>
                  <a:srgbClr val="000000"/>
                </a:solidFill>
              </a:rPr>
              <a:t>Phone or email the school office and they will pass any messages to us</a:t>
            </a:r>
          </a:p>
          <a:p>
            <a:r>
              <a:rPr lang="en-GB" sz="1800" b="1" dirty="0">
                <a:solidFill>
                  <a:srgbClr val="000000"/>
                </a:solidFill>
              </a:rPr>
              <a:t>Contact the SENCO</a:t>
            </a:r>
          </a:p>
          <a:p>
            <a:pPr marL="402431" indent="0">
              <a:buNone/>
            </a:pPr>
            <a:r>
              <a:rPr lang="en-GB" sz="1800" dirty="0">
                <a:solidFill>
                  <a:srgbClr val="000000"/>
                </a:solidFill>
              </a:rPr>
              <a:t>Contact Mrs Collins by email (</a:t>
            </a:r>
            <a:r>
              <a:rPr lang="en-GB" sz="1800" dirty="0">
                <a:solidFill>
                  <a:srgbClr val="00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senco@burleigh.herts.sch.uk</a:t>
            </a:r>
            <a:r>
              <a:rPr lang="en-GB" sz="1800" dirty="0">
                <a:solidFill>
                  <a:srgbClr val="000000"/>
                </a:solidFill>
              </a:rPr>
              <a:t>) or via the school office. She works on a Monday, Tuesday and Wednesday.</a:t>
            </a:r>
          </a:p>
          <a:p>
            <a:pPr marL="402431" indent="0">
              <a:buNone/>
            </a:pPr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736444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3400" y="210457"/>
            <a:ext cx="7315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>
                <a:latin typeface="Calibri" pitchFamily="34" charset="0"/>
                <a:cs typeface="Calibri" pitchFamily="34" charset="0"/>
              </a:rPr>
              <a:t>Communicating with you.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04800" y="1066800"/>
            <a:ext cx="8001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>
              <a:latin typeface="Calibri" pitchFamily="34" charset="0"/>
              <a:cs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en-GB" sz="400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5630" y="1371600"/>
            <a:ext cx="6779340" cy="2475191"/>
          </a:xfrm>
          <a:prstGeom prst="rect">
            <a:avLst/>
          </a:prstGeom>
        </p:spPr>
      </p:pic>
      <p:sp>
        <p:nvSpPr>
          <p:cNvPr id="7" name="TextBox 6">
            <a:hlinkClick r:id="rId4"/>
            <a:extLst>
              <a:ext uri="{FF2B5EF4-FFF2-40B4-BE49-F238E27FC236}">
                <a16:creationId xmlns:a16="http://schemas.microsoft.com/office/drawing/2014/main" id="{455EA48F-453D-4879-8366-D9C82DF2825E}"/>
              </a:ext>
            </a:extLst>
          </p:cNvPr>
          <p:cNvSpPr txBox="1"/>
          <p:nvPr/>
        </p:nvSpPr>
        <p:spPr>
          <a:xfrm>
            <a:off x="1853667" y="4648200"/>
            <a:ext cx="6093618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/>
              <a:t>You can click on this link to download the app</a:t>
            </a:r>
          </a:p>
          <a:p>
            <a:pPr algn="ctr"/>
            <a:endParaRPr lang="en-GB" sz="1400"/>
          </a:p>
          <a:p>
            <a:r>
              <a:rPr lang="en-GB"/>
              <a:t>https://login.schoolgateway.com/0/auth/login</a:t>
            </a:r>
          </a:p>
        </p:txBody>
      </p:sp>
    </p:spTree>
  </p:cSld>
  <p:clrMapOvr>
    <a:masterClrMapping/>
  </p:clrMapOvr>
  <p:transition>
    <p:zo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0602"/>
            <a:ext cx="5898012" cy="974855"/>
          </a:xfrm>
        </p:spPr>
        <p:txBody>
          <a:bodyPr/>
          <a:lstStyle/>
          <a:p>
            <a:r>
              <a:rPr lang="en-GB" b="1"/>
              <a:t>School Website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204" y="1447800"/>
            <a:ext cx="7725364" cy="2675721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1800"/>
              <a:t>Every year group has its own section on the school website. </a:t>
            </a:r>
          </a:p>
          <a:p>
            <a:pPr marL="0" indent="0">
              <a:buNone/>
            </a:pPr>
            <a:r>
              <a:rPr lang="en-GB" sz="1800"/>
              <a:t>In here you will find:</a:t>
            </a:r>
          </a:p>
          <a:p>
            <a:r>
              <a:rPr lang="en-GB" sz="1800" b="1"/>
              <a:t>Information about the year group</a:t>
            </a:r>
            <a:r>
              <a:rPr lang="en-GB" sz="1800"/>
              <a:t>, including this PowerPoint</a:t>
            </a:r>
          </a:p>
          <a:p>
            <a:r>
              <a:rPr lang="en-GB" sz="1800" b="1"/>
              <a:t>Weekly Newsletter </a:t>
            </a:r>
            <a:r>
              <a:rPr lang="en-GB" sz="1800"/>
              <a:t>– overview of weekly learning</a:t>
            </a:r>
          </a:p>
          <a:p>
            <a:r>
              <a:rPr lang="en-GB" sz="1800" b="1"/>
              <a:t>Our Work </a:t>
            </a:r>
            <a:r>
              <a:rPr lang="en-GB" sz="1800"/>
              <a:t>– photos of work completed in class or trips and workshops</a:t>
            </a:r>
          </a:p>
          <a:p>
            <a:r>
              <a:rPr lang="en-GB" sz="1800" b="1"/>
              <a:t>Phonics</a:t>
            </a:r>
            <a:r>
              <a:rPr lang="en-GB" sz="1800"/>
              <a:t> – information to help you support your child</a:t>
            </a:r>
          </a:p>
          <a:p>
            <a:r>
              <a:rPr lang="en-GB" sz="1800" b="1"/>
              <a:t>Useful Information </a:t>
            </a:r>
            <a:r>
              <a:rPr lang="en-GB" sz="1800"/>
              <a:t>– signposts to useful websites or resources</a:t>
            </a:r>
          </a:p>
          <a:p>
            <a:r>
              <a:rPr lang="en-GB" sz="1800"/>
              <a:t>Letters specific to EYFS</a:t>
            </a:r>
          </a:p>
          <a:p>
            <a:endParaRPr lang="en-GB" sz="1800"/>
          </a:p>
          <a:p>
            <a:endParaRPr lang="en-GB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AE7B6C-2C95-D108-8818-3D5AC5BC50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2200" y="4362454"/>
            <a:ext cx="4633248" cy="2095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969265"/>
      </p:ext>
    </p:extLst>
  </p:cSld>
  <p:clrMapOvr>
    <a:masterClrMapping/>
  </p:clrMapOvr>
  <p:transition>
    <p:zo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9C5182-A869-BBCA-7757-B6E3167761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ECD6B5-742C-2E86-D509-B612BF098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499" y="857250"/>
            <a:ext cx="8603003" cy="974855"/>
          </a:xfrm>
        </p:spPr>
        <p:txBody>
          <a:bodyPr/>
          <a:lstStyle/>
          <a:p>
            <a:r>
              <a:rPr lang="en-GB" b="1">
                <a:highlight>
                  <a:srgbClr val="FFFF00"/>
                </a:highlight>
              </a:rPr>
              <a:t>Wellbeing Award </a:t>
            </a:r>
            <a:br>
              <a:rPr lang="en-GB" b="1"/>
            </a:br>
            <a:r>
              <a:rPr lang="en-GB" sz="1350" u="none"/>
              <a:t>We are aiming to achieve the award by April 2027</a:t>
            </a:r>
            <a:r>
              <a:rPr lang="en-GB" sz="1500" b="1"/>
              <a:t> </a:t>
            </a:r>
            <a:endParaRPr lang="en-GB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E6CD0D-63C6-B1B5-A6A1-7D0A49BC2D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093" y="1832105"/>
            <a:ext cx="8063345" cy="336262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1800">
                <a:solidFill>
                  <a:schemeClr val="bg1"/>
                </a:solidFill>
              </a:rPr>
              <a:t>What will we be doing this term: </a:t>
            </a:r>
          </a:p>
          <a:p>
            <a:r>
              <a:rPr lang="en-GB" sz="1800" b="1">
                <a:solidFill>
                  <a:schemeClr val="bg1"/>
                </a:solidFill>
              </a:rPr>
              <a:t>Wellbeing Newsletter:</a:t>
            </a:r>
          </a:p>
          <a:p>
            <a:pPr marL="0" indent="0">
              <a:buNone/>
            </a:pPr>
            <a:r>
              <a:rPr lang="en-GB" sz="1800" b="1">
                <a:solidFill>
                  <a:schemeClr val="bg1"/>
                </a:solidFill>
              </a:rPr>
              <a:t>	</a:t>
            </a:r>
            <a:r>
              <a:rPr lang="en-GB" sz="1800">
                <a:solidFill>
                  <a:schemeClr val="bg1"/>
                </a:solidFill>
              </a:rPr>
              <a:t>Published every half-term, to </a:t>
            </a:r>
            <a:r>
              <a:rPr lang="en-US" sz="1800">
                <a:solidFill>
                  <a:schemeClr val="bg1"/>
                </a:solidFill>
              </a:rPr>
              <a:t>provide you with information about how we 	are supporting your children’s 	wellbeing in school and helpful ideas about 	how you can continue to support your children at home</a:t>
            </a:r>
          </a:p>
          <a:p>
            <a:r>
              <a:rPr lang="en-GB" sz="1800" b="1">
                <a:solidFill>
                  <a:schemeClr val="bg1"/>
                </a:solidFill>
              </a:rPr>
              <a:t>Introduction of ‘Wellbeing Ambassadors’:</a:t>
            </a:r>
          </a:p>
          <a:p>
            <a:pPr marL="0" indent="0">
              <a:buNone/>
            </a:pPr>
            <a:r>
              <a:rPr lang="en-GB" sz="1800" b="1">
                <a:solidFill>
                  <a:schemeClr val="bg1"/>
                </a:solidFill>
              </a:rPr>
              <a:t>	</a:t>
            </a:r>
            <a:r>
              <a:rPr lang="en-GB" sz="1800">
                <a:solidFill>
                  <a:schemeClr val="bg1"/>
                </a:solidFill>
              </a:rPr>
              <a:t>Children in Years 3 to 6 are being trained to support each other on 	the 	playground</a:t>
            </a:r>
          </a:p>
          <a:p>
            <a:r>
              <a:rPr lang="en-GB" sz="1800" b="1">
                <a:solidFill>
                  <a:schemeClr val="bg1"/>
                </a:solidFill>
              </a:rPr>
              <a:t>Introduction of ‘Zones of Regulation’ in all classes </a:t>
            </a:r>
          </a:p>
          <a:p>
            <a:pPr marL="0" indent="0">
              <a:buNone/>
            </a:pPr>
            <a:r>
              <a:rPr lang="en-GB" sz="1800" b="1">
                <a:solidFill>
                  <a:schemeClr val="bg1"/>
                </a:solidFill>
              </a:rPr>
              <a:t>	</a:t>
            </a:r>
            <a:r>
              <a:rPr lang="en-GB" sz="1800">
                <a:solidFill>
                  <a:schemeClr val="bg1"/>
                </a:solidFill>
              </a:rPr>
              <a:t>Children will have a common language to use to discuss their feelings and 	emotions</a:t>
            </a:r>
            <a:endParaRPr lang="en-GB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1A59551-383E-8F1B-DED8-1CACBC7478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5015" y="5727025"/>
            <a:ext cx="1519440" cy="86995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34BF4A3-0C8D-A286-9785-6408D27135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2972" y="5560475"/>
            <a:ext cx="2996259" cy="1127305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D27CD9C-055B-6AC9-F829-E443441B1B68}"/>
              </a:ext>
            </a:extLst>
          </p:cNvPr>
          <p:cNvSpPr txBox="1">
            <a:spLocks/>
          </p:cNvSpPr>
          <p:nvPr/>
        </p:nvSpPr>
        <p:spPr bwMode="auto">
          <a:xfrm>
            <a:off x="462125" y="1914803"/>
            <a:ext cx="8063345" cy="319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defTabSz="914400">
              <a:buFontTx/>
              <a:buNone/>
            </a:pPr>
            <a:r>
              <a:rPr lang="en-GB" sz="1600" kern="0" dirty="0">
                <a:solidFill>
                  <a:srgbClr val="000000"/>
                </a:solidFill>
              </a:rPr>
              <a:t>What will we be doing this term: </a:t>
            </a:r>
          </a:p>
          <a:p>
            <a:pPr defTabSz="914400"/>
            <a:r>
              <a:rPr lang="en-GB" sz="1600" b="1" kern="0" dirty="0">
                <a:solidFill>
                  <a:srgbClr val="000000"/>
                </a:solidFill>
              </a:rPr>
              <a:t>Wellbeing Newsletter:</a:t>
            </a:r>
          </a:p>
          <a:p>
            <a:pPr marL="0" indent="0" defTabSz="914400">
              <a:buFontTx/>
              <a:buNone/>
            </a:pPr>
            <a:r>
              <a:rPr lang="en-GB" sz="1600" b="1" kern="0" dirty="0">
                <a:solidFill>
                  <a:srgbClr val="000000"/>
                </a:solidFill>
              </a:rPr>
              <a:t>	</a:t>
            </a:r>
            <a:r>
              <a:rPr lang="en-GB" sz="1600" kern="0" dirty="0">
                <a:solidFill>
                  <a:srgbClr val="000000"/>
                </a:solidFill>
              </a:rPr>
              <a:t>Published every half-term, to </a:t>
            </a:r>
            <a:r>
              <a:rPr lang="en-US" sz="1600" kern="0" dirty="0">
                <a:solidFill>
                  <a:srgbClr val="000000"/>
                </a:solidFill>
              </a:rPr>
              <a:t>provide you with information about how we 	are supporting your children’s wellbeing in school and helpful ideas about 	how you can continue to support your children at home</a:t>
            </a:r>
          </a:p>
          <a:p>
            <a:pPr defTabSz="914400"/>
            <a:r>
              <a:rPr lang="en-GB" sz="1600" b="1" kern="0" dirty="0">
                <a:solidFill>
                  <a:srgbClr val="000000"/>
                </a:solidFill>
              </a:rPr>
              <a:t>Introduction of ‘Wellbeing Ambassadors’:</a:t>
            </a:r>
          </a:p>
          <a:p>
            <a:pPr marL="0" indent="0" defTabSz="914400">
              <a:buFontTx/>
              <a:buNone/>
            </a:pPr>
            <a:r>
              <a:rPr lang="en-GB" sz="1600" b="1" kern="0" dirty="0">
                <a:solidFill>
                  <a:srgbClr val="000000"/>
                </a:solidFill>
              </a:rPr>
              <a:t>	</a:t>
            </a:r>
            <a:r>
              <a:rPr lang="en-GB" sz="1600" kern="0" dirty="0">
                <a:solidFill>
                  <a:srgbClr val="000000"/>
                </a:solidFill>
              </a:rPr>
              <a:t>Children in Years 3 to 6 are being trained to support each other on 	the 	playground</a:t>
            </a:r>
          </a:p>
          <a:p>
            <a:pPr defTabSz="914400"/>
            <a:r>
              <a:rPr lang="en-GB" sz="1600" b="1" kern="0" dirty="0">
                <a:solidFill>
                  <a:srgbClr val="000000"/>
                </a:solidFill>
              </a:rPr>
              <a:t>Introduction of ‘Zones of Regulation’ in all classes </a:t>
            </a:r>
          </a:p>
          <a:p>
            <a:pPr marL="0" indent="0" defTabSz="914400">
              <a:buFontTx/>
              <a:buNone/>
            </a:pPr>
            <a:r>
              <a:rPr lang="en-GB" sz="1600" b="1" kern="0" dirty="0">
                <a:solidFill>
                  <a:srgbClr val="000000"/>
                </a:solidFill>
              </a:rPr>
              <a:t>	</a:t>
            </a:r>
            <a:r>
              <a:rPr lang="en-GB" sz="1600" kern="0" dirty="0">
                <a:solidFill>
                  <a:srgbClr val="000000"/>
                </a:solidFill>
              </a:rPr>
              <a:t>Children will have a common language to use to discuss their feelings and 	emotions</a:t>
            </a:r>
          </a:p>
        </p:txBody>
      </p:sp>
    </p:spTree>
    <p:extLst>
      <p:ext uri="{BB962C8B-B14F-4D97-AF65-F5344CB8AC3E}">
        <p14:creationId xmlns:p14="http://schemas.microsoft.com/office/powerpoint/2010/main" val="10152413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Date for Diaries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3900" y="1747837"/>
            <a:ext cx="7696200" cy="2667000"/>
          </a:xfrm>
        </p:spPr>
        <p:txBody>
          <a:bodyPr/>
          <a:lstStyle/>
          <a:p>
            <a:pPr marL="0" indent="0" algn="ctr">
              <a:buNone/>
            </a:pPr>
            <a:r>
              <a:rPr lang="en-GB" sz="4000" b="1" dirty="0"/>
              <a:t>Reading Meeting </a:t>
            </a:r>
          </a:p>
          <a:p>
            <a:pPr marL="0" indent="0" algn="ctr">
              <a:buNone/>
            </a:pPr>
            <a:r>
              <a:rPr lang="en-GB" dirty="0"/>
              <a:t>Wednesday 21st  </a:t>
            </a:r>
            <a:r>
              <a:rPr lang="en-GB"/>
              <a:t>October 2026 - </a:t>
            </a:r>
            <a:r>
              <a:rPr lang="en-GB" dirty="0"/>
              <a:t>2:30pm – 3.10pm</a:t>
            </a:r>
          </a:p>
          <a:p>
            <a:pPr marL="0" indent="0" algn="ctr">
              <a:buNone/>
            </a:pPr>
            <a:r>
              <a:rPr lang="en-GB" dirty="0"/>
              <a:t>All you need to know to help support your child to read at home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2625" y="4800600"/>
            <a:ext cx="2619375" cy="17430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7413" y="4605337"/>
            <a:ext cx="213360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092915"/>
      </p:ext>
    </p:extLst>
  </p:cSld>
  <p:clrMapOvr>
    <a:masterClrMapping/>
  </p:clrMapOvr>
  <p:transition>
    <p:zo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7035" y="380060"/>
            <a:ext cx="7315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Thank you for your time today.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400" y="2590800"/>
            <a:ext cx="5850293" cy="2514600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theme/theme1.xml><?xml version="1.0" encoding="utf-8"?>
<a:theme xmlns:a="http://schemas.openxmlformats.org/drawingml/2006/main" name="Crayons">
  <a:themeElements>
    <a:clrScheme name="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Crayons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97f4f44-0534-4b45-bc25-01c3dbbbbefe">
      <Terms xmlns="http://schemas.microsoft.com/office/infopath/2007/PartnerControls"/>
    </lcf76f155ced4ddcb4097134ff3c332f>
    <TaxCatchAll xmlns="360657a6-0e29-4fc8-b642-d78ad4b4406a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DFB8970B1921478C64ACFA06C40A4C" ma:contentTypeVersion="14" ma:contentTypeDescription="Create a new document." ma:contentTypeScope="" ma:versionID="8bdf1b0679682952356ad515b891b381">
  <xsd:schema xmlns:xsd="http://www.w3.org/2001/XMLSchema" xmlns:xs="http://www.w3.org/2001/XMLSchema" xmlns:p="http://schemas.microsoft.com/office/2006/metadata/properties" xmlns:ns2="997f4f44-0534-4b45-bc25-01c3dbbbbefe" xmlns:ns3="360657a6-0e29-4fc8-b642-d78ad4b4406a" targetNamespace="http://schemas.microsoft.com/office/2006/metadata/properties" ma:root="true" ma:fieldsID="ec5876bd234cfeae123503759b6edabb" ns2:_="" ns3:_="">
    <xsd:import namespace="997f4f44-0534-4b45-bc25-01c3dbbbbefe"/>
    <xsd:import namespace="360657a6-0e29-4fc8-b642-d78ad4b4406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7f4f44-0534-4b45-bc25-01c3dbbbbef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9db9e5d4-1776-42e3-9d02-d2900252c9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60657a6-0e29-4fc8-b642-d78ad4b4406a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a1d84e80-293f-440c-b03d-572ea3e84aa8}" ma:internalName="TaxCatchAll" ma:showField="CatchAllData" ma:web="360657a6-0e29-4fc8-b642-d78ad4b4406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024A137-5ED9-4B51-89A2-147819FFD524}">
  <ds:schemaRefs>
    <ds:schemaRef ds:uri="360657a6-0e29-4fc8-b642-d78ad4b4406a"/>
    <ds:schemaRef ds:uri="http://purl.org/dc/elements/1.1/"/>
    <ds:schemaRef ds:uri="997f4f44-0534-4b45-bc25-01c3dbbbbefe"/>
    <ds:schemaRef ds:uri="http://purl.org/dc/terms/"/>
    <ds:schemaRef ds:uri="http://www.w3.org/XML/1998/namespace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purl.org/dc/dcmitype/"/>
    <ds:schemaRef ds:uri="http://schemas.microsoft.com/office/2006/documentManagement/types"/>
  </ds:schemaRefs>
</ds:datastoreItem>
</file>

<file path=customXml/itemProps2.xml><?xml version="1.0" encoding="utf-8"?>
<ds:datastoreItem xmlns:ds="http://schemas.openxmlformats.org/officeDocument/2006/customXml" ds:itemID="{21E4859E-DB1D-4A9D-9FE2-79F6E5AB13C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533936F-4D21-498A-967F-70148705C510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997f4f44-0534-4b45-bc25-01c3dbbbbefe"/>
    <ds:schemaRef ds:uri="360657a6-0e29-4fc8-b642-d78ad4b4406a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1522</Words>
  <Application>Microsoft Office PowerPoint</Application>
  <PresentationFormat>On-screen Show (4:3)</PresentationFormat>
  <Paragraphs>210</Paragraphs>
  <Slides>33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8" baseType="lpstr">
      <vt:lpstr>Arial</vt:lpstr>
      <vt:lpstr>Calibri</vt:lpstr>
      <vt:lpstr>Comic Sans MS</vt:lpstr>
      <vt:lpstr>Wingdings 3</vt:lpstr>
      <vt:lpstr>Crayons</vt:lpstr>
      <vt:lpstr>  Welcome to Burleigh Reception What is EYFS?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Routines and Procedures</vt:lpstr>
      <vt:lpstr>   What is the EYFS?</vt:lpstr>
      <vt:lpstr>PSED Personal, Social and Emotional Development</vt:lpstr>
      <vt:lpstr>PSED - How can you help?</vt:lpstr>
      <vt:lpstr> PD Physical Development  </vt:lpstr>
      <vt:lpstr>Physical Development How can you help?</vt:lpstr>
      <vt:lpstr>CL Communication and Language</vt:lpstr>
      <vt:lpstr>CL – How you can help?</vt:lpstr>
      <vt:lpstr>PowerPoint Presentation</vt:lpstr>
      <vt:lpstr>PowerPoint Presentation</vt:lpstr>
      <vt:lpstr>PowerPoint Presentation</vt:lpstr>
      <vt:lpstr>M - Mathematics  </vt:lpstr>
      <vt:lpstr>Mathematics–  How can you help?</vt:lpstr>
      <vt:lpstr>PowerPoint Presentation</vt:lpstr>
      <vt:lpstr>UW - Understanding  the World</vt:lpstr>
      <vt:lpstr>PowerPoint Presentation</vt:lpstr>
      <vt:lpstr>EAD Expressive Arts and Design </vt:lpstr>
      <vt:lpstr>Expressive Arts and Design– How can you help?</vt:lpstr>
      <vt:lpstr>PowerPoint Presentation</vt:lpstr>
      <vt:lpstr>P.E</vt:lpstr>
      <vt:lpstr>Weekly Newsletter</vt:lpstr>
      <vt:lpstr>How to Contact Us </vt:lpstr>
      <vt:lpstr>PowerPoint Presentation</vt:lpstr>
      <vt:lpstr>School Website</vt:lpstr>
      <vt:lpstr>Wellbeing Award  We are aiming to achieve the award by April 2027 </vt:lpstr>
      <vt:lpstr>Date for Diaries</vt:lpstr>
      <vt:lpstr>PowerPoint Presentation</vt:lpstr>
    </vt:vector>
  </TitlesOfParts>
  <Company>Default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Reception @ Hunslet St Mary’s Primary School</dc:title>
  <dc:creator>howesg01</dc:creator>
  <cp:lastModifiedBy>Mabel Osejindu</cp:lastModifiedBy>
  <cp:revision>6</cp:revision>
  <dcterms:created xsi:type="dcterms:W3CDTF">2007-06-05T16:03:04Z</dcterms:created>
  <dcterms:modified xsi:type="dcterms:W3CDTF">2026-09-23T18:26:50Z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0x01010052DFB8970B1921478C64ACFA06C40A4C</vt:lpwstr>
  </property>
  <property fmtid="{D5CDD505-2E9C-101B-9397-08002B2CF9AE}" pid="3" name="Order">
    <vt:r8>466400</vt:r8>
  </property>
  <property fmtid="{D5CDD505-2E9C-101B-9397-08002B2CF9AE}" pid="4" name="MediaServiceImageTags">
    <vt:lpwstr/>
  </property>
</Properties>
</file>